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1" r:id="rId3"/>
    <p:sldId id="262" r:id="rId4"/>
    <p:sldId id="257" r:id="rId5"/>
    <p:sldId id="258" r:id="rId6"/>
    <p:sldId id="259" r:id="rId7"/>
    <p:sldId id="260" r:id="rId8"/>
    <p:sldId id="263" r:id="rId9"/>
    <p:sldId id="284" r:id="rId10"/>
    <p:sldId id="264" r:id="rId11"/>
    <p:sldId id="265" r:id="rId12"/>
    <p:sldId id="281" r:id="rId13"/>
    <p:sldId id="282" r:id="rId14"/>
    <p:sldId id="283" r:id="rId15"/>
    <p:sldId id="280" r:id="rId1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717" autoAdjust="0"/>
  </p:normalViewPr>
  <p:slideViewPr>
    <p:cSldViewPr>
      <p:cViewPr varScale="1">
        <p:scale>
          <a:sx n="103" d="100"/>
          <a:sy n="103" d="100"/>
        </p:scale>
        <p:origin x="-204"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BDB8C5-ED41-435A-B552-0252FF9ABB78}" type="datetimeFigureOut">
              <a:rPr lang="el-GR" smtClean="0"/>
              <a:pPr/>
              <a:t>13/11/2018</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748FE8-FF6F-41F6-997F-56FFD051D558}"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7</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8</a:t>
            </a:fld>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9</a:t>
            </a:fld>
            <a:endParaRPr lang="el-G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10</a:t>
            </a:fld>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11</a:t>
            </a:fld>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12</a:t>
            </a:fld>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13</a:t>
            </a:fld>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14</a:t>
            </a:fld>
            <a:endParaRPr lang="el-G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15</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3146501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308085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2121268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570077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2387156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596510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2986275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2394594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408857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684131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smtClean="0"/>
              <a:t>Κάντε κλικ στο εικονίδιο για να προσθέσετε μια εικόνα</a:t>
            </a:r>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308760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2E7018-C190-4B6C-A89A-3B84AAEB5855}" type="slidenum">
              <a:rPr lang="el-GR" smtClean="0"/>
              <a:pPr/>
              <a:t>‹#›</a:t>
            </a:fld>
            <a:endParaRPr lang="el-GR"/>
          </a:p>
        </p:txBody>
      </p:sp>
    </p:spTree>
    <p:extLst>
      <p:ext uri="{BB962C8B-B14F-4D97-AF65-F5344CB8AC3E}">
        <p14:creationId xmlns:p14="http://schemas.microsoft.com/office/powerpoint/2010/main" xmlns="" val="113073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19572" y="1285860"/>
            <a:ext cx="7920880" cy="4231372"/>
          </a:xfrm>
        </p:spPr>
        <p:style>
          <a:lnRef idx="1">
            <a:schemeClr val="accent5"/>
          </a:lnRef>
          <a:fillRef idx="2">
            <a:schemeClr val="accent5"/>
          </a:fillRef>
          <a:effectRef idx="1">
            <a:schemeClr val="accent5"/>
          </a:effectRef>
          <a:fontRef idx="minor">
            <a:schemeClr val="dk1"/>
          </a:fontRef>
        </p:style>
        <p:txBody>
          <a:bodyPr>
            <a:normAutofit/>
          </a:bodyPr>
          <a:lstStyle/>
          <a:p>
            <a:r>
              <a:rPr lang="el-GR" altLang="el-GR" b="1" dirty="0" smtClean="0">
                <a:solidFill>
                  <a:srgbClr val="7030A0"/>
                </a:solidFill>
              </a:rPr>
              <a:t>Σεμινάριο με θέμα</a:t>
            </a:r>
          </a:p>
          <a:p>
            <a:r>
              <a:rPr lang="el-GR" altLang="el-GR" b="1" dirty="0" smtClean="0">
                <a:solidFill>
                  <a:srgbClr val="7030A0"/>
                </a:solidFill>
              </a:rPr>
              <a:t>«Σύστημα Διαχείρισης και Ελέγχου </a:t>
            </a:r>
          </a:p>
          <a:p>
            <a:r>
              <a:rPr lang="el-GR" altLang="el-GR" b="1" dirty="0" smtClean="0">
                <a:solidFill>
                  <a:srgbClr val="7030A0"/>
                </a:solidFill>
              </a:rPr>
              <a:t>ΕΣΠΑ 2014-2020»</a:t>
            </a:r>
            <a:endParaRPr lang="en-US" altLang="el-GR" b="1" dirty="0" smtClean="0">
              <a:solidFill>
                <a:srgbClr val="7030A0"/>
              </a:solidFill>
            </a:endParaRPr>
          </a:p>
          <a:p>
            <a:endParaRPr lang="el-GR" altLang="el-GR" b="1" dirty="0" smtClean="0">
              <a:solidFill>
                <a:srgbClr val="7030A0"/>
              </a:solidFill>
            </a:endParaRPr>
          </a:p>
          <a:p>
            <a:r>
              <a:rPr lang="el-GR" altLang="el-GR" b="1" dirty="0" smtClean="0">
                <a:solidFill>
                  <a:srgbClr val="7030A0"/>
                </a:solidFill>
              </a:rPr>
              <a:t>Τρίπολη</a:t>
            </a:r>
          </a:p>
          <a:p>
            <a:r>
              <a:rPr lang="el-GR" altLang="el-GR" b="1" dirty="0" smtClean="0">
                <a:solidFill>
                  <a:srgbClr val="7030A0"/>
                </a:solidFill>
              </a:rPr>
              <a:t>15 και 16 Νοεμβρίου 2018</a:t>
            </a:r>
          </a:p>
          <a:p>
            <a:pPr algn="l"/>
            <a:endParaRPr lang="el-GR" b="1" dirty="0" smtClean="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1879438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071546"/>
            <a:ext cx="7920880" cy="4445686"/>
          </a:xfrm>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el-GR" sz="2000" dirty="0" smtClean="0">
                <a:solidFill>
                  <a:srgbClr val="7030A0"/>
                </a:solidFill>
              </a:rPr>
              <a:t>Μερικές από τις Ενέργειες – Δράσεις του Σχεδίου Δράσης της Ελληνικής Στρατηγικής κατά της Απάτης </a:t>
            </a:r>
          </a:p>
          <a:p>
            <a:pPr algn="l"/>
            <a:endParaRPr lang="el-GR" sz="1800" dirty="0" smtClean="0"/>
          </a:p>
          <a:p>
            <a:pPr algn="just">
              <a:buFont typeface="Arial" pitchFamily="34" charset="0"/>
              <a:buChar char="•"/>
            </a:pPr>
            <a:r>
              <a:rPr lang="el-GR" altLang="el-GR" sz="1800" dirty="0" smtClean="0">
                <a:solidFill>
                  <a:schemeClr val="tx1"/>
                </a:solidFill>
              </a:rPr>
              <a:t> </a:t>
            </a:r>
            <a:r>
              <a:rPr lang="el-GR" altLang="el-GR" sz="2000" dirty="0" smtClean="0">
                <a:solidFill>
                  <a:schemeClr val="tx1"/>
                </a:solidFill>
              </a:rPr>
              <a:t>Ρυθμίσεις για την Υποχρέωση Δήλωσης περιουσιακής κατάστασης. </a:t>
            </a:r>
          </a:p>
          <a:p>
            <a:pPr algn="just">
              <a:buFont typeface="Arial" pitchFamily="34" charset="0"/>
              <a:buChar char="•"/>
            </a:pPr>
            <a:r>
              <a:rPr lang="el-GR" altLang="el-GR" sz="2000" dirty="0" smtClean="0">
                <a:solidFill>
                  <a:schemeClr val="tx1"/>
                </a:solidFill>
              </a:rPr>
              <a:t> Πρόβλεψη για την Υποχρέωση Δήλωσης μη Σύγκρουσης Συμφερόντων </a:t>
            </a:r>
          </a:p>
          <a:p>
            <a:pPr algn="just">
              <a:buFont typeface="Arial" pitchFamily="34" charset="0"/>
              <a:buChar char="•"/>
            </a:pPr>
            <a:r>
              <a:rPr lang="el-GR" altLang="el-GR" sz="2000" dirty="0" smtClean="0">
                <a:solidFill>
                  <a:schemeClr val="tx1"/>
                </a:solidFill>
              </a:rPr>
              <a:t> Η Δημιουργία Μητρώου Δημοσιονομικών Ελεγκτών και ελεγκτών της ΕΔΕΛ</a:t>
            </a:r>
          </a:p>
          <a:p>
            <a:pPr algn="just">
              <a:buFont typeface="Arial" pitchFamily="34" charset="0"/>
              <a:buChar char="•"/>
            </a:pPr>
            <a:r>
              <a:rPr lang="el-GR" altLang="el-GR" sz="2000" dirty="0" smtClean="0">
                <a:solidFill>
                  <a:schemeClr val="tx1"/>
                </a:solidFill>
              </a:rPr>
              <a:t> Η Σύσταση της ΓΕΓΚΑΔ ως Ελληνικής </a:t>
            </a:r>
            <a:r>
              <a:rPr lang="en-US" altLang="el-GR" sz="2000" dirty="0" smtClean="0">
                <a:solidFill>
                  <a:schemeClr val="tx1"/>
                </a:solidFill>
              </a:rPr>
              <a:t>AFCOS</a:t>
            </a:r>
            <a:r>
              <a:rPr lang="el-GR" altLang="el-GR" sz="2000" dirty="0" smtClean="0">
                <a:solidFill>
                  <a:schemeClr val="tx1"/>
                </a:solidFill>
              </a:rPr>
              <a:t> </a:t>
            </a:r>
          </a:p>
          <a:p>
            <a:pPr algn="just">
              <a:buFont typeface="Arial" pitchFamily="34" charset="0"/>
              <a:buChar char="•"/>
            </a:pPr>
            <a:r>
              <a:rPr lang="el-GR" altLang="el-GR" sz="2000" dirty="0" smtClean="0">
                <a:solidFill>
                  <a:schemeClr val="tx1"/>
                </a:solidFill>
              </a:rPr>
              <a:t> Ο Σχεδιασμός και η Εφαρμογή του Συστήματος Διαχείρισης και Ελέγχου της ΠΠ 2014-2020</a:t>
            </a:r>
          </a:p>
          <a:p>
            <a:pPr algn="just">
              <a:buFont typeface="Arial" pitchFamily="34" charset="0"/>
              <a:buChar char="•"/>
            </a:pPr>
            <a:r>
              <a:rPr lang="el-GR" altLang="el-GR" sz="2000" dirty="0" smtClean="0">
                <a:solidFill>
                  <a:schemeClr val="tx1"/>
                </a:solidFill>
              </a:rPr>
              <a:t> Η θέσπιση της Διαδικασίας Αξιολόγησης Κινδύνων Απάτης από όλες τις ΔΑ και η ανάπτυξη του Εργαλείου Αξιολόγησης Κινδύνων Απάτης</a:t>
            </a:r>
          </a:p>
          <a:p>
            <a:pPr algn="just">
              <a:buFont typeface="Arial" pitchFamily="34" charset="0"/>
              <a:buChar char="•"/>
            </a:pPr>
            <a:r>
              <a:rPr lang="el-GR" altLang="el-GR" sz="2000" dirty="0" smtClean="0">
                <a:solidFill>
                  <a:schemeClr val="tx1"/>
                </a:solidFill>
              </a:rPr>
              <a:t> Εκπαιδευτικές Δράσεις</a:t>
            </a:r>
          </a:p>
          <a:p>
            <a:pPr algn="just"/>
            <a:endParaRPr lang="el-GR" altLang="el-GR" sz="1800" b="1" dirty="0" smtClean="0">
              <a:solidFill>
                <a:schemeClr val="tx1"/>
              </a:solidFill>
              <a:latin typeface="Times New Roman" pitchFamily="18" charset="0"/>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071546"/>
            <a:ext cx="7920880" cy="4643470"/>
          </a:xfrm>
        </p:spPr>
        <p:style>
          <a:lnRef idx="1">
            <a:schemeClr val="accent5"/>
          </a:lnRef>
          <a:fillRef idx="2">
            <a:schemeClr val="accent5"/>
          </a:fillRef>
          <a:effectRef idx="1">
            <a:schemeClr val="accent5"/>
          </a:effectRef>
          <a:fontRef idx="minor">
            <a:schemeClr val="dk1"/>
          </a:fontRef>
        </p:style>
        <p:txBody>
          <a:bodyPr>
            <a:normAutofit fontScale="55000" lnSpcReduction="20000"/>
          </a:bodyPr>
          <a:lstStyle/>
          <a:p>
            <a:r>
              <a:rPr lang="el-GR" dirty="0" smtClean="0">
                <a:solidFill>
                  <a:srgbClr val="7030A0"/>
                </a:solidFill>
              </a:rPr>
              <a:t>Στόχοι της Στρατηγικής</a:t>
            </a:r>
          </a:p>
          <a:p>
            <a:pPr algn="l"/>
            <a:endParaRPr lang="el-GR" sz="2000" dirty="0" smtClean="0"/>
          </a:p>
          <a:p>
            <a:pPr algn="just">
              <a:buFont typeface="Arial" pitchFamily="34" charset="0"/>
              <a:buChar char="•"/>
            </a:pPr>
            <a:r>
              <a:rPr lang="el-GR" altLang="el-GR" b="1" dirty="0" smtClean="0">
                <a:solidFill>
                  <a:schemeClr val="tx1"/>
                </a:solidFill>
                <a:latin typeface="Times New Roman" pitchFamily="18" charset="0"/>
              </a:rPr>
              <a:t> </a:t>
            </a:r>
            <a:r>
              <a:rPr lang="el-GR" altLang="el-GR" sz="3500" b="1" dirty="0" smtClean="0">
                <a:solidFill>
                  <a:schemeClr val="tx1"/>
                </a:solidFill>
                <a:latin typeface="Times New Roman" pitchFamily="18" charset="0"/>
              </a:rPr>
              <a:t>Προώθηση και καθιέρωση ηθικής κουλτούρας</a:t>
            </a:r>
          </a:p>
          <a:p>
            <a:pPr algn="just"/>
            <a:endParaRPr lang="el-GR" altLang="el-GR" sz="3500" b="1" dirty="0" smtClean="0">
              <a:solidFill>
                <a:schemeClr val="tx1"/>
              </a:solidFill>
              <a:latin typeface="Times New Roman" pitchFamily="18" charset="0"/>
            </a:endParaRPr>
          </a:p>
          <a:p>
            <a:pPr algn="just">
              <a:buFont typeface="Arial" pitchFamily="34" charset="0"/>
              <a:buChar char="•"/>
            </a:pPr>
            <a:r>
              <a:rPr lang="el-GR" altLang="el-GR" sz="3500" b="1" dirty="0" smtClean="0">
                <a:solidFill>
                  <a:schemeClr val="tx1"/>
                </a:solidFill>
                <a:latin typeface="Times New Roman" pitchFamily="18" charset="0"/>
              </a:rPr>
              <a:t> Αποτελεσματική Συνεργασία μεταξύ των αρμόδιων Εθνικών Αρχών</a:t>
            </a:r>
          </a:p>
          <a:p>
            <a:pPr algn="just"/>
            <a:endParaRPr lang="el-GR" altLang="el-GR" sz="3500" b="1" dirty="0" smtClean="0">
              <a:solidFill>
                <a:schemeClr val="tx1"/>
              </a:solidFill>
              <a:latin typeface="Times New Roman" pitchFamily="18" charset="0"/>
            </a:endParaRPr>
          </a:p>
          <a:p>
            <a:pPr algn="just">
              <a:buFont typeface="Arial" pitchFamily="34" charset="0"/>
              <a:buChar char="•"/>
            </a:pPr>
            <a:r>
              <a:rPr lang="el-GR" altLang="el-GR" sz="3500" b="1" dirty="0" smtClean="0">
                <a:solidFill>
                  <a:schemeClr val="tx1"/>
                </a:solidFill>
                <a:latin typeface="Times New Roman" pitchFamily="18" charset="0"/>
              </a:rPr>
              <a:t> Αποτελεσματική Συνεργασία με τους αρμόδιους εξωτερικούς φορείς</a:t>
            </a:r>
          </a:p>
          <a:p>
            <a:pPr algn="just"/>
            <a:endParaRPr lang="el-GR" altLang="el-GR" sz="3500" b="1" dirty="0" smtClean="0">
              <a:solidFill>
                <a:schemeClr val="tx1"/>
              </a:solidFill>
              <a:latin typeface="Times New Roman" pitchFamily="18" charset="0"/>
            </a:endParaRPr>
          </a:p>
          <a:p>
            <a:pPr algn="just">
              <a:buFont typeface="Arial" pitchFamily="34" charset="0"/>
              <a:buChar char="•"/>
            </a:pPr>
            <a:r>
              <a:rPr lang="el-GR" altLang="el-GR" sz="3500" b="1" dirty="0" smtClean="0">
                <a:solidFill>
                  <a:schemeClr val="tx1"/>
                </a:solidFill>
                <a:latin typeface="Times New Roman" pitchFamily="18" charset="0"/>
              </a:rPr>
              <a:t> Ενίσχυση της Διαφάνειας</a:t>
            </a:r>
          </a:p>
          <a:p>
            <a:pPr algn="just"/>
            <a:endParaRPr lang="el-GR" altLang="el-GR" sz="3500" b="1" dirty="0" smtClean="0">
              <a:solidFill>
                <a:schemeClr val="tx1"/>
              </a:solidFill>
              <a:latin typeface="Times New Roman" pitchFamily="18" charset="0"/>
            </a:endParaRPr>
          </a:p>
          <a:p>
            <a:pPr algn="just">
              <a:buFont typeface="Arial" pitchFamily="34" charset="0"/>
              <a:buChar char="•"/>
            </a:pPr>
            <a:r>
              <a:rPr lang="el-GR" altLang="el-GR" sz="3500" b="1" dirty="0" smtClean="0">
                <a:solidFill>
                  <a:schemeClr val="tx1"/>
                </a:solidFill>
                <a:latin typeface="Times New Roman" pitchFamily="18" charset="0"/>
              </a:rPr>
              <a:t> Προσαρμογή ή/και εισαγωγή Δομών και Διαδικασιών στο Σύστημα Διαχείρισης και Ελέγχου της Π.Π. 2014-2020 ώστε να επιτυγχάνονται πλήρως η πρόληψη της απάτης, η ανίχνευσή της και η σωστή και έγκαιρη απόκριση σε αυτήν   </a:t>
            </a:r>
          </a:p>
          <a:p>
            <a:pPr algn="just"/>
            <a:endParaRPr lang="el-GR" altLang="el-GR" b="1" dirty="0" smtClean="0">
              <a:solidFill>
                <a:schemeClr val="tx1"/>
              </a:solidFill>
              <a:latin typeface="Times New Roman" pitchFamily="18" charset="0"/>
            </a:endParaRPr>
          </a:p>
          <a:p>
            <a:pPr algn="just">
              <a:buFont typeface="Arial" pitchFamily="34" charset="0"/>
              <a:buChar char="•"/>
            </a:pPr>
            <a:endParaRPr lang="el-GR" altLang="el-GR" sz="1800" b="1" dirty="0" smtClean="0">
              <a:solidFill>
                <a:schemeClr val="tx1"/>
              </a:solidFill>
              <a:latin typeface="Times New Roman" pitchFamily="18" charset="0"/>
            </a:endParaRPr>
          </a:p>
          <a:p>
            <a:pPr marL="342900" indent="-342900" algn="just"/>
            <a:r>
              <a:rPr lang="el-GR" altLang="el-GR" sz="1800" b="1" dirty="0" smtClean="0">
                <a:solidFill>
                  <a:schemeClr val="tx1"/>
                </a:solidFill>
                <a:latin typeface="Times New Roman" pitchFamily="18" charset="0"/>
              </a:rPr>
              <a:t> </a:t>
            </a: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071546"/>
            <a:ext cx="7920880" cy="4643470"/>
          </a:xfrm>
        </p:spPr>
        <p:style>
          <a:lnRef idx="1">
            <a:schemeClr val="accent5"/>
          </a:lnRef>
          <a:fillRef idx="2">
            <a:schemeClr val="accent5"/>
          </a:fillRef>
          <a:effectRef idx="1">
            <a:schemeClr val="accent5"/>
          </a:effectRef>
          <a:fontRef idx="minor">
            <a:schemeClr val="dk1"/>
          </a:fontRef>
        </p:style>
        <p:txBody>
          <a:bodyPr>
            <a:normAutofit fontScale="25000" lnSpcReduction="20000"/>
          </a:bodyPr>
          <a:lstStyle/>
          <a:p>
            <a:endParaRPr lang="el-GR" sz="6200" b="1" u="sng" dirty="0" smtClean="0">
              <a:solidFill>
                <a:srgbClr val="7030A0"/>
              </a:solidFill>
            </a:endParaRPr>
          </a:p>
          <a:p>
            <a:endParaRPr lang="el-GR" sz="9600" b="1" u="sng" dirty="0" smtClean="0">
              <a:solidFill>
                <a:srgbClr val="7030A0"/>
              </a:solidFill>
            </a:endParaRPr>
          </a:p>
          <a:p>
            <a:r>
              <a:rPr lang="el-GR" sz="9600" b="1" u="sng" dirty="0" smtClean="0">
                <a:solidFill>
                  <a:srgbClr val="7030A0"/>
                </a:solidFill>
              </a:rPr>
              <a:t>Τελικός στόχος</a:t>
            </a:r>
            <a:endParaRPr lang="el-GR" sz="9600" b="1" u="sng" dirty="0" smtClean="0">
              <a:solidFill>
                <a:srgbClr val="7030A0"/>
              </a:solidFill>
            </a:endParaRPr>
          </a:p>
          <a:p>
            <a:pPr algn="just"/>
            <a:endParaRPr lang="el-GR" altLang="el-GR" sz="9600" b="1" dirty="0" smtClean="0">
              <a:solidFill>
                <a:schemeClr val="tx1"/>
              </a:solidFill>
              <a:latin typeface="Times New Roman" pitchFamily="18" charset="0"/>
            </a:endParaRPr>
          </a:p>
          <a:p>
            <a:pPr algn="just"/>
            <a:r>
              <a:rPr lang="el-GR" altLang="el-GR" sz="9600" b="1" dirty="0" smtClean="0">
                <a:solidFill>
                  <a:schemeClr val="tx1"/>
                </a:solidFill>
                <a:latin typeface="Times New Roman" pitchFamily="18" charset="0"/>
              </a:rPr>
              <a:t>Η εφαρμογή του συστήματος Διαχείρισης της Απάτης στο οποίο βασίζεται η όλη Στρατηγική. Το σύστημα έχει δομηθεί /μοντελοποιηθεί σύμφωνα με τον κύκλο του </a:t>
            </a:r>
            <a:r>
              <a:rPr lang="en-US" altLang="el-GR" sz="9600" b="1" dirty="0" smtClean="0">
                <a:solidFill>
                  <a:schemeClr val="tx1"/>
                </a:solidFill>
                <a:latin typeface="Times New Roman" pitchFamily="18" charset="0"/>
              </a:rPr>
              <a:t>Deming</a:t>
            </a:r>
            <a:r>
              <a:rPr lang="el-GR" altLang="el-GR" sz="9600" b="1" dirty="0" smtClean="0">
                <a:solidFill>
                  <a:schemeClr val="tx1"/>
                </a:solidFill>
                <a:latin typeface="Times New Roman" pitchFamily="18" charset="0"/>
              </a:rPr>
              <a:t> και στηρίζεται στις αρχές της πρόληψης και της συνεχούς βελτίωσης καθώς λειτουργεί ως ένας συνεχής κύκλος σχεδιασμού – εφαρμογής – παρακολούθησης – δράσης και ανασκόπησης. </a:t>
            </a: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b="1" dirty="0" smtClean="0">
              <a:solidFill>
                <a:schemeClr val="tx1"/>
              </a:solidFill>
              <a:latin typeface="Times New Roman" pitchFamily="18" charset="0"/>
            </a:endParaRPr>
          </a:p>
          <a:p>
            <a:pPr algn="just">
              <a:buFont typeface="Arial" pitchFamily="34" charset="0"/>
              <a:buChar char="•"/>
            </a:pPr>
            <a:endParaRPr lang="el-GR" altLang="el-GR" sz="1800" b="1" dirty="0" smtClean="0">
              <a:solidFill>
                <a:schemeClr val="tx1"/>
              </a:solidFill>
              <a:latin typeface="Times New Roman" pitchFamily="18" charset="0"/>
            </a:endParaRPr>
          </a:p>
          <a:p>
            <a:pPr marL="342900" indent="-342900" algn="just"/>
            <a:r>
              <a:rPr lang="el-GR" altLang="el-GR" sz="1800" b="1" dirty="0" smtClean="0">
                <a:solidFill>
                  <a:schemeClr val="tx1"/>
                </a:solidFill>
                <a:latin typeface="Times New Roman" pitchFamily="18" charset="0"/>
              </a:rPr>
              <a:t> </a:t>
            </a: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071546"/>
            <a:ext cx="7920880" cy="4643470"/>
          </a:xfrm>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pPr algn="l"/>
            <a:endParaRPr lang="el-GR" sz="2000" dirty="0" smtClean="0"/>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b="1" dirty="0" smtClean="0">
              <a:solidFill>
                <a:schemeClr val="tx1"/>
              </a:solidFill>
              <a:latin typeface="Times New Roman" pitchFamily="18" charset="0"/>
            </a:endParaRPr>
          </a:p>
          <a:p>
            <a:pPr algn="just">
              <a:buFont typeface="Arial" pitchFamily="34" charset="0"/>
              <a:buChar char="•"/>
            </a:pPr>
            <a:endParaRPr lang="el-GR" altLang="el-GR" sz="1800" b="1" dirty="0" smtClean="0">
              <a:solidFill>
                <a:schemeClr val="tx1"/>
              </a:solidFill>
              <a:latin typeface="Times New Roman" pitchFamily="18" charset="0"/>
            </a:endParaRPr>
          </a:p>
          <a:p>
            <a:pPr marL="342900" indent="-342900" algn="just"/>
            <a:r>
              <a:rPr lang="el-GR" altLang="el-GR" sz="1800" b="1" dirty="0" smtClean="0">
                <a:solidFill>
                  <a:schemeClr val="tx1"/>
                </a:solidFill>
                <a:latin typeface="Times New Roman" pitchFamily="18" charset="0"/>
              </a:rPr>
              <a:t> </a:t>
            </a: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pic>
        <p:nvPicPr>
          <p:cNvPr id="1028" name="Picture 4" descr="C:\Users\xkokosioulis\Desktop\Η+Ιαπωνική+Προσέγγιση+στο+Management+Ο+ΚΥΚΛΟΣ+ΤΟΥ+DEMING.jpg"/>
          <p:cNvPicPr>
            <a:picLocks noChangeAspect="1" noChangeArrowheads="1"/>
          </p:cNvPicPr>
          <p:nvPr/>
        </p:nvPicPr>
        <p:blipFill>
          <a:blip r:embed="rId6"/>
          <a:srcRect/>
          <a:stretch>
            <a:fillRect/>
          </a:stretch>
        </p:blipFill>
        <p:spPr bwMode="auto">
          <a:xfrm>
            <a:off x="785786" y="1071546"/>
            <a:ext cx="8001056" cy="4643470"/>
          </a:xfrm>
          <a:prstGeom prst="rect">
            <a:avLst/>
          </a:prstGeom>
          <a:noFill/>
        </p:spPr>
      </p:pic>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857224" y="1142984"/>
            <a:ext cx="7715304" cy="4500594"/>
          </a:xfrm>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pPr algn="l"/>
            <a:endParaRPr lang="el-GR" sz="2000" dirty="0" smtClean="0"/>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sz="3500" b="1" dirty="0" smtClean="0">
              <a:solidFill>
                <a:schemeClr val="tx1"/>
              </a:solidFill>
              <a:latin typeface="Times New Roman" pitchFamily="18" charset="0"/>
            </a:endParaRPr>
          </a:p>
          <a:p>
            <a:pPr algn="just"/>
            <a:endParaRPr lang="el-GR" altLang="el-GR" b="1" dirty="0" smtClean="0">
              <a:solidFill>
                <a:schemeClr val="tx1"/>
              </a:solidFill>
              <a:latin typeface="Times New Roman" pitchFamily="18" charset="0"/>
            </a:endParaRPr>
          </a:p>
          <a:p>
            <a:pPr algn="just">
              <a:buFont typeface="Arial" pitchFamily="34" charset="0"/>
              <a:buChar char="•"/>
            </a:pPr>
            <a:endParaRPr lang="el-GR" altLang="el-GR" sz="1800" b="1" dirty="0" smtClean="0">
              <a:solidFill>
                <a:schemeClr val="tx1"/>
              </a:solidFill>
              <a:latin typeface="Times New Roman" pitchFamily="18" charset="0"/>
            </a:endParaRPr>
          </a:p>
          <a:p>
            <a:pPr marL="342900" indent="-342900" algn="just"/>
            <a:r>
              <a:rPr lang="el-GR" altLang="el-GR" sz="1800" b="1" dirty="0" smtClean="0">
                <a:solidFill>
                  <a:schemeClr val="tx1"/>
                </a:solidFill>
                <a:latin typeface="Times New Roman" pitchFamily="18" charset="0"/>
              </a:rPr>
              <a:t> </a:t>
            </a: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pic>
        <p:nvPicPr>
          <p:cNvPr id="2052" name="Picture 4" descr="C:\Users\xkokosioulis\Desktop\αρχείο λήψης (1).png"/>
          <p:cNvPicPr>
            <a:picLocks noChangeAspect="1" noChangeArrowheads="1"/>
          </p:cNvPicPr>
          <p:nvPr/>
        </p:nvPicPr>
        <p:blipFill>
          <a:blip r:embed="rId6"/>
          <a:srcRect/>
          <a:stretch>
            <a:fillRect/>
          </a:stretch>
        </p:blipFill>
        <p:spPr bwMode="auto">
          <a:xfrm>
            <a:off x="1643042" y="1857364"/>
            <a:ext cx="6172200" cy="2952750"/>
          </a:xfrm>
          <a:prstGeom prst="rect">
            <a:avLst/>
          </a:prstGeom>
          <a:noFill/>
        </p:spPr>
      </p:pic>
      <p:pic>
        <p:nvPicPr>
          <p:cNvPr id="2053" name="Picture 5" descr="C:\Users\xkokosioulis\Desktop\αρχείο λήψης (1).png"/>
          <p:cNvPicPr>
            <a:picLocks noChangeAspect="1" noChangeArrowheads="1"/>
          </p:cNvPicPr>
          <p:nvPr/>
        </p:nvPicPr>
        <p:blipFill>
          <a:blip r:embed="rId7"/>
          <a:srcRect/>
          <a:stretch>
            <a:fillRect/>
          </a:stretch>
        </p:blipFill>
        <p:spPr bwMode="auto">
          <a:xfrm>
            <a:off x="928662" y="1643050"/>
            <a:ext cx="7635076" cy="3652582"/>
          </a:xfrm>
          <a:prstGeom prst="rect">
            <a:avLst/>
          </a:prstGeom>
          <a:noFill/>
        </p:spPr>
      </p:pic>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428736"/>
            <a:ext cx="7920880" cy="4088496"/>
          </a:xfrm>
        </p:spPr>
        <p:style>
          <a:lnRef idx="1">
            <a:schemeClr val="accent5"/>
          </a:lnRef>
          <a:fillRef idx="2">
            <a:schemeClr val="accent5"/>
          </a:fillRef>
          <a:effectRef idx="1">
            <a:schemeClr val="accent5"/>
          </a:effectRef>
          <a:fontRef idx="minor">
            <a:schemeClr val="dk1"/>
          </a:fontRef>
        </p:style>
        <p:txBody>
          <a:bodyPr>
            <a:normAutofit/>
          </a:bodyPr>
          <a:lstStyle/>
          <a:p>
            <a:pPr algn="just">
              <a:lnSpc>
                <a:spcPct val="80000"/>
              </a:lnSpc>
            </a:pPr>
            <a:r>
              <a:rPr lang="el-GR" altLang="el-GR" dirty="0" smtClean="0">
                <a:solidFill>
                  <a:schemeClr val="tx1"/>
                </a:solidFill>
              </a:rPr>
              <a:t>Η παρουσίαση βασίστηκε στον οδηγό με θέμα </a:t>
            </a:r>
            <a:r>
              <a:rPr lang="el-GR" altLang="el-GR" dirty="0" smtClean="0">
                <a:solidFill>
                  <a:srgbClr val="FF0000"/>
                </a:solidFill>
              </a:rPr>
              <a:t>«Η Ελληνική Εθνική Στρατηγική κατά της Απάτης στις  διαρθρωτικές δράσεις»</a:t>
            </a:r>
            <a:r>
              <a:rPr lang="en-US" altLang="el-GR" dirty="0" smtClean="0">
                <a:solidFill>
                  <a:srgbClr val="FF0000"/>
                </a:solidFill>
              </a:rPr>
              <a:t> </a:t>
            </a:r>
            <a:r>
              <a:rPr lang="el-GR" altLang="el-GR" dirty="0" smtClean="0">
                <a:solidFill>
                  <a:schemeClr val="tx1"/>
                </a:solidFill>
              </a:rPr>
              <a:t>που παρουσιάστηκε από την Ειδική Υπηρεσία Θεσμικής Υποστήριξης τον Μάρτιο του 2017.   </a:t>
            </a:r>
          </a:p>
          <a:p>
            <a:pPr algn="l">
              <a:lnSpc>
                <a:spcPct val="80000"/>
              </a:lnSpc>
            </a:pPr>
            <a:endParaRPr lang="el-GR" altLang="el-GR" sz="2900" dirty="0" smtClean="0">
              <a:solidFill>
                <a:schemeClr val="tx1"/>
              </a:solidFill>
            </a:endParaRPr>
          </a:p>
          <a:p>
            <a:pPr>
              <a:lnSpc>
                <a:spcPct val="80000"/>
              </a:lnSpc>
            </a:pPr>
            <a:endParaRPr lang="el-GR" altLang="el-GR" sz="40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2 - Θέση περιεχομένου"/>
          <p:cNvSpPr>
            <a:spLocks noGrp="1"/>
          </p:cNvSpPr>
          <p:nvPr>
            <p:ph idx="1"/>
          </p:nvPr>
        </p:nvSpPr>
        <p:spPr>
          <a:xfrm>
            <a:off x="457200" y="1142984"/>
            <a:ext cx="8229600" cy="4572033"/>
          </a:xfrm>
        </p:spPr>
        <p:style>
          <a:lnRef idx="1">
            <a:schemeClr val="accent5"/>
          </a:lnRef>
          <a:fillRef idx="2">
            <a:schemeClr val="accent5"/>
          </a:fillRef>
          <a:effectRef idx="1">
            <a:schemeClr val="accent5"/>
          </a:effectRef>
          <a:fontRef idx="minor">
            <a:schemeClr val="dk1"/>
          </a:fontRef>
        </p:style>
        <p:txBody>
          <a:bodyPr>
            <a:normAutofit/>
          </a:bodyPr>
          <a:lstStyle/>
          <a:p>
            <a:pPr algn="ctr">
              <a:buNone/>
            </a:pPr>
            <a:endParaRPr lang="en-US" altLang="el-GR" b="1" dirty="0" smtClean="0">
              <a:solidFill>
                <a:srgbClr val="7030A0"/>
              </a:solidFill>
            </a:endParaRPr>
          </a:p>
          <a:p>
            <a:pPr algn="ctr">
              <a:buNone/>
            </a:pPr>
            <a:r>
              <a:rPr lang="el-GR" altLang="el-GR" b="1" dirty="0" smtClean="0">
                <a:solidFill>
                  <a:srgbClr val="7030A0"/>
                </a:solidFill>
              </a:rPr>
              <a:t>ΕΙΔΙΚΗ ΥΠΗΡΕΣΙΑ ΔΙΑΧΕΙΡΙΣΗΣ </a:t>
            </a:r>
            <a:endParaRPr lang="en-US" altLang="el-GR" b="1" dirty="0" smtClean="0">
              <a:solidFill>
                <a:srgbClr val="7030A0"/>
              </a:solidFill>
            </a:endParaRPr>
          </a:p>
          <a:p>
            <a:pPr algn="ctr">
              <a:buNone/>
            </a:pPr>
            <a:r>
              <a:rPr lang="el-GR" altLang="el-GR" b="1" dirty="0" smtClean="0">
                <a:solidFill>
                  <a:srgbClr val="7030A0"/>
                </a:solidFill>
              </a:rPr>
              <a:t>Ε. Π. ΠΕΡΙΦΕΡΕΙΑΣ </a:t>
            </a:r>
            <a:r>
              <a:rPr lang="en-US" altLang="el-GR" b="1" dirty="0" smtClean="0">
                <a:solidFill>
                  <a:srgbClr val="7030A0"/>
                </a:solidFill>
              </a:rPr>
              <a:t> </a:t>
            </a:r>
            <a:r>
              <a:rPr lang="el-GR" altLang="el-GR" b="1" dirty="0" smtClean="0">
                <a:solidFill>
                  <a:srgbClr val="7030A0"/>
                </a:solidFill>
              </a:rPr>
              <a:t>ΠΕΛΟΠΟΝΝΗΣΟΥ</a:t>
            </a:r>
          </a:p>
          <a:p>
            <a:pPr>
              <a:buNone/>
            </a:pPr>
            <a:endParaRPr lang="el-GR" sz="2000" dirty="0" smtClean="0"/>
          </a:p>
          <a:p>
            <a:pPr>
              <a:buNone/>
            </a:pPr>
            <a:r>
              <a:rPr lang="el-GR" sz="2000" dirty="0" smtClean="0"/>
              <a:t>				</a:t>
            </a:r>
          </a:p>
          <a:p>
            <a:pPr>
              <a:buNone/>
            </a:pPr>
            <a:endParaRPr lang="el-GR" sz="2000" dirty="0" smtClean="0"/>
          </a:p>
          <a:p>
            <a:pPr>
              <a:buNone/>
            </a:pPr>
            <a:r>
              <a:rPr lang="el-GR" sz="2000" dirty="0" smtClean="0"/>
              <a:t>				Εισηγητής: Χαράλαμπος </a:t>
            </a:r>
            <a:r>
              <a:rPr lang="el-GR" sz="2000" dirty="0" err="1" smtClean="0"/>
              <a:t>Κοκοσιούλης</a:t>
            </a:r>
            <a:endParaRPr lang="el-GR" sz="2000" dirty="0" smtClean="0"/>
          </a:p>
          <a:p>
            <a:pPr>
              <a:buNone/>
            </a:pPr>
            <a:r>
              <a:rPr lang="el-GR" sz="2000" dirty="0" smtClean="0"/>
              <a:t>                   		                    Στέλεχος Μονάδας Β1΄ -   					    Υπεύθυνος για θέματα απάτης </a:t>
            </a:r>
          </a:p>
          <a:p>
            <a:pPr>
              <a:buNone/>
            </a:pPr>
            <a:endParaRPr lang="el-GR" sz="1800" dirty="0"/>
          </a:p>
        </p:txBody>
      </p:sp>
      <p:grpSp>
        <p:nvGrpSpPr>
          <p:cNvPr id="5" name="Ομάδα 4"/>
          <p:cNvGrpSpPr>
            <a:grpSpLocks noGrp="1"/>
          </p:cNvGrpSpPr>
          <p:nvPr>
            <p:ph type="ftr" sz="quarter" idx="11"/>
          </p:nvPr>
        </p:nvGrpSpPr>
        <p:grpSpPr>
          <a:xfrm>
            <a:off x="357158" y="5786454"/>
            <a:ext cx="8572560" cy="935021"/>
            <a:chOff x="179512" y="5855767"/>
            <a:chExt cx="8830041" cy="934428"/>
          </a:xfrm>
        </p:grpSpPr>
        <p:pic>
          <p:nvPicPr>
            <p:cNvPr id="6" name="Εικόνα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7" name="Εικόνα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8" name="Εικόνα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19572" y="1357298"/>
            <a:ext cx="7920880" cy="4159934"/>
          </a:xfrm>
        </p:spPr>
        <p:style>
          <a:lnRef idx="1">
            <a:schemeClr val="accent5"/>
          </a:lnRef>
          <a:fillRef idx="2">
            <a:schemeClr val="accent5"/>
          </a:fillRef>
          <a:effectRef idx="1">
            <a:schemeClr val="accent5"/>
          </a:effectRef>
          <a:fontRef idx="minor">
            <a:schemeClr val="dk1"/>
          </a:fontRef>
        </p:style>
        <p:txBody>
          <a:bodyPr>
            <a:normAutofit/>
          </a:bodyPr>
          <a:lstStyle/>
          <a:p>
            <a:endParaRPr lang="el-GR" altLang="el-GR" b="1" dirty="0" smtClean="0">
              <a:solidFill>
                <a:srgbClr val="7030A0"/>
              </a:solidFill>
            </a:endParaRPr>
          </a:p>
          <a:p>
            <a:endParaRPr lang="el-GR" altLang="el-GR" b="1" dirty="0" smtClean="0">
              <a:solidFill>
                <a:srgbClr val="7030A0"/>
              </a:solidFill>
            </a:endParaRPr>
          </a:p>
          <a:p>
            <a:r>
              <a:rPr lang="en-US" altLang="el-GR" b="1" dirty="0" smtClean="0">
                <a:solidFill>
                  <a:srgbClr val="7030A0"/>
                </a:solidFill>
              </a:rPr>
              <a:t>H </a:t>
            </a:r>
            <a:r>
              <a:rPr lang="el-GR" altLang="el-GR" b="1" dirty="0" smtClean="0">
                <a:solidFill>
                  <a:srgbClr val="7030A0"/>
                </a:solidFill>
              </a:rPr>
              <a:t>Εθνική Στρατηγική κατά της Απάτης στις Διαρθρωτικές δράσεις</a:t>
            </a:r>
            <a:endParaRPr lang="en-US" altLang="el-GR" b="1" dirty="0" smtClean="0">
              <a:solidFill>
                <a:srgbClr val="7030A0"/>
              </a:solidFill>
            </a:endParaRPr>
          </a:p>
          <a:p>
            <a:endParaRPr lang="en-US" altLang="el-GR" b="1" dirty="0" smtClean="0">
              <a:solidFill>
                <a:srgbClr val="7030A0"/>
              </a:solidFill>
            </a:endParaRPr>
          </a:p>
          <a:p>
            <a:endParaRPr lang="el-GR" altLang="el-GR" sz="1800" b="1" dirty="0" smtClean="0">
              <a:solidFill>
                <a:schemeClr val="accent6"/>
              </a:solidFill>
            </a:endParaRPr>
          </a:p>
          <a:p>
            <a:pPr algn="l"/>
            <a:endParaRPr lang="el-GR" sz="1600" b="1" dirty="0" smtClean="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1879438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285860"/>
            <a:ext cx="7920880" cy="4231372"/>
          </a:xfrm>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el-GR" sz="2200" b="1" dirty="0" smtClean="0">
                <a:solidFill>
                  <a:srgbClr val="7030A0"/>
                </a:solidFill>
              </a:rPr>
              <a:t>ΟΡΙΣΜΟΙ </a:t>
            </a:r>
          </a:p>
          <a:p>
            <a:pPr algn="l"/>
            <a:r>
              <a:rPr lang="el-GR" sz="2200" b="1" u="sng" dirty="0" smtClean="0">
                <a:solidFill>
                  <a:srgbClr val="7030A0"/>
                </a:solidFill>
              </a:rPr>
              <a:t>Παρατυπία: </a:t>
            </a:r>
            <a:r>
              <a:rPr lang="el-GR" sz="2200" b="1" dirty="0" smtClean="0">
                <a:solidFill>
                  <a:srgbClr val="7030A0"/>
                </a:solidFill>
              </a:rPr>
              <a:t>Κάθε παράβαση διάταξης του κοινοτικού δικαίου που προκύπτει από πράξη ή παράλειψη ενός οικονομικού φορέα με πραγματικό ή ενδεχόμενο αποτέλεσμα να ζημιωθεί άμεσα ή έμμεσα ο προϋπολογισμός της Ε.Ε. </a:t>
            </a:r>
          </a:p>
          <a:p>
            <a:endParaRPr lang="el-GR" sz="2200" b="1" dirty="0" smtClean="0">
              <a:solidFill>
                <a:srgbClr val="7030A0"/>
              </a:solidFill>
            </a:endParaRPr>
          </a:p>
          <a:p>
            <a:pPr algn="l"/>
            <a:r>
              <a:rPr lang="el-GR" sz="2200" b="1" u="sng" dirty="0" smtClean="0">
                <a:solidFill>
                  <a:srgbClr val="7030A0"/>
                </a:solidFill>
              </a:rPr>
              <a:t>Απάτη:</a:t>
            </a:r>
            <a:r>
              <a:rPr lang="el-GR" sz="2200" b="1" dirty="0" smtClean="0">
                <a:solidFill>
                  <a:srgbClr val="7030A0"/>
                </a:solidFill>
              </a:rPr>
              <a:t> Κάθε παρατυπία η οποία συμπεριλαμβάνει εκ προθέσεως δόλο </a:t>
            </a:r>
          </a:p>
          <a:p>
            <a:pPr algn="l"/>
            <a:endParaRPr lang="el-GR" sz="2200" b="1" dirty="0" smtClean="0">
              <a:solidFill>
                <a:srgbClr val="7030A0"/>
              </a:solidFill>
            </a:endParaRPr>
          </a:p>
          <a:p>
            <a:pPr algn="l"/>
            <a:r>
              <a:rPr lang="el-GR" sz="2200" b="1" u="sng" dirty="0" smtClean="0">
                <a:solidFill>
                  <a:srgbClr val="7030A0"/>
                </a:solidFill>
              </a:rPr>
              <a:t>Διαφθορά:</a:t>
            </a:r>
            <a:r>
              <a:rPr lang="el-GR" sz="2200" b="1" dirty="0" smtClean="0">
                <a:solidFill>
                  <a:srgbClr val="7030A0"/>
                </a:solidFill>
              </a:rPr>
              <a:t> Η κατάχρηση (δημόσιας) θέσης για προσωπικό όφελος </a:t>
            </a:r>
            <a:endParaRPr lang="el-GR" sz="2200" b="1" dirty="0" smtClean="0"/>
          </a:p>
          <a:p>
            <a:pPr algn="l"/>
            <a:r>
              <a:rPr lang="el-GR" sz="1800" b="1" dirty="0" smtClean="0"/>
              <a:t> </a:t>
            </a:r>
            <a:endParaRPr lang="el-GR" altLang="el-GR" sz="1800" b="1" dirty="0" smtClean="0">
              <a:solidFill>
                <a:schemeClr val="tx1"/>
              </a:solidFill>
              <a:latin typeface="Times New Roman" pitchFamily="18" charset="0"/>
            </a:endParaRPr>
          </a:p>
          <a:p>
            <a:pPr algn="l"/>
            <a:endParaRPr lang="el-GR" sz="1800" b="1" dirty="0">
              <a:solidFill>
                <a:schemeClr val="tx1"/>
              </a:solidFill>
            </a:endParaRPr>
          </a:p>
          <a:p>
            <a:pPr algn="l"/>
            <a:endParaRPr lang="el-GR" sz="1000" b="1" dirty="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29007660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071546"/>
            <a:ext cx="7920880" cy="4714908"/>
          </a:xfrm>
        </p:spPr>
        <p:style>
          <a:lnRef idx="1">
            <a:schemeClr val="accent5"/>
          </a:lnRef>
          <a:fillRef idx="2">
            <a:schemeClr val="accent5"/>
          </a:fillRef>
          <a:effectRef idx="1">
            <a:schemeClr val="accent5"/>
          </a:effectRef>
          <a:fontRef idx="minor">
            <a:schemeClr val="dk1"/>
          </a:fontRef>
        </p:style>
        <p:txBody>
          <a:bodyPr>
            <a:normAutofit fontScale="25000" lnSpcReduction="20000"/>
          </a:bodyPr>
          <a:lstStyle/>
          <a:p>
            <a:endParaRPr lang="el-GR" sz="5500" b="1" dirty="0" smtClean="0"/>
          </a:p>
          <a:p>
            <a:pPr algn="just"/>
            <a:r>
              <a:rPr lang="el-GR" altLang="el-GR" sz="8000" dirty="0" smtClean="0">
                <a:solidFill>
                  <a:schemeClr val="tx1"/>
                </a:solidFill>
              </a:rPr>
              <a:t>Η Ελληνική Εθνική Στρατηγική κατά της απάτης στις Διαρθρωτικές Δράσεις εκπονήθηκε το 2014 από τη Γενική Γραμματεία Δημοσίων Επενδύσεων &amp; ΕΣΠΑ ( ΓΓΔΕ &amp; ΕΣΠΑ) του Υπουργείου Οικονομίας και Ανάπτυξης, μέσω της Ειδικής Υπηρεσίας Θεσμικής Υποστήριξης (ΕΥΘΥ) που υπάγεται στην Εθνική Αρχή Συντονισμού.  </a:t>
            </a:r>
          </a:p>
          <a:p>
            <a:pPr algn="just"/>
            <a:endParaRPr lang="el-GR" altLang="el-GR" sz="8000" dirty="0" smtClean="0">
              <a:solidFill>
                <a:schemeClr val="tx1"/>
              </a:solidFill>
            </a:endParaRPr>
          </a:p>
          <a:p>
            <a:pPr algn="just"/>
            <a:r>
              <a:rPr lang="el-GR" altLang="el-GR" sz="8000" dirty="0" smtClean="0">
                <a:solidFill>
                  <a:schemeClr val="tx1"/>
                </a:solidFill>
              </a:rPr>
              <a:t>Υποβλήθηκε επίσημα στην Ευρωπαϊκή Υπηρεσία Καταπολέμησης της Απάτης (</a:t>
            </a:r>
            <a:r>
              <a:rPr lang="en-US" altLang="el-GR" sz="8000" dirty="0" smtClean="0">
                <a:solidFill>
                  <a:schemeClr val="tx1"/>
                </a:solidFill>
              </a:rPr>
              <a:t>OLAF) </a:t>
            </a:r>
            <a:r>
              <a:rPr lang="el-GR" altLang="el-GR" sz="8000" dirty="0" smtClean="0">
                <a:solidFill>
                  <a:schemeClr val="tx1"/>
                </a:solidFill>
              </a:rPr>
              <a:t>από τη ΓΓΔΕ &amp; ΕΣΠΑ στις 05-05-2014 και έγινε αποδεκτή τον Αύγουστο του 2014</a:t>
            </a:r>
          </a:p>
          <a:p>
            <a:pPr algn="just"/>
            <a:endParaRPr lang="el-GR" altLang="el-GR" sz="8000" dirty="0" smtClean="0">
              <a:solidFill>
                <a:schemeClr val="tx1"/>
              </a:solidFill>
            </a:endParaRPr>
          </a:p>
          <a:p>
            <a:pPr algn="just"/>
            <a:r>
              <a:rPr lang="en-US" altLang="el-GR" sz="8000" dirty="0" smtClean="0">
                <a:solidFill>
                  <a:schemeClr val="tx1"/>
                </a:solidFill>
              </a:rPr>
              <a:t>H </a:t>
            </a:r>
            <a:r>
              <a:rPr lang="el-GR" altLang="el-GR" sz="8000" dirty="0" smtClean="0">
                <a:solidFill>
                  <a:schemeClr val="tx1"/>
                </a:solidFill>
              </a:rPr>
              <a:t>Ελληνική Εθνική Στρατηγική – Σχέδιο Δράσης ενημερώνεται συστηματικά από την ΕΥΘΥ ως προς την εξέλιξη κάθε ενέργειας και παρέχεται, όποτε αυτό ζητείται στις αρμόδιες Υπηρεσίες της Ε.Ε. και την </a:t>
            </a:r>
            <a:r>
              <a:rPr lang="en-US" altLang="el-GR" sz="8000" dirty="0" smtClean="0">
                <a:solidFill>
                  <a:schemeClr val="tx1"/>
                </a:solidFill>
              </a:rPr>
              <a:t>Task Force Greece.</a:t>
            </a:r>
            <a:r>
              <a:rPr lang="el-GR" altLang="el-GR" sz="8000" dirty="0" smtClean="0">
                <a:solidFill>
                  <a:schemeClr val="tx1"/>
                </a:solidFill>
              </a:rPr>
              <a:t> Οι όποιες </a:t>
            </a:r>
            <a:r>
              <a:rPr lang="el-GR" altLang="el-GR" sz="8000" dirty="0" err="1" smtClean="0">
                <a:solidFill>
                  <a:schemeClr val="tx1"/>
                </a:solidFill>
              </a:rPr>
              <a:t>αναβαθμίσες</a:t>
            </a:r>
            <a:r>
              <a:rPr lang="el-GR" altLang="el-GR" sz="8000" dirty="0" smtClean="0">
                <a:solidFill>
                  <a:schemeClr val="tx1"/>
                </a:solidFill>
              </a:rPr>
              <a:t> της Στρατηγικής ενσωματώνονται στο Σχέδιο Δράσης μέσω </a:t>
            </a:r>
            <a:r>
              <a:rPr lang="el-GR" altLang="el-GR" sz="8000" dirty="0" smtClean="0">
                <a:solidFill>
                  <a:schemeClr val="tx1"/>
                </a:solidFill>
              </a:rPr>
              <a:t>της </a:t>
            </a:r>
            <a:r>
              <a:rPr lang="el-GR" altLang="el-GR" sz="8000" dirty="0" err="1" smtClean="0">
                <a:solidFill>
                  <a:schemeClr val="tx1"/>
                </a:solidFill>
              </a:rPr>
              <a:t>επικαιροποίησης</a:t>
            </a:r>
            <a:r>
              <a:rPr lang="el-GR" altLang="el-GR" sz="8000" dirty="0" smtClean="0">
                <a:solidFill>
                  <a:schemeClr val="tx1"/>
                </a:solidFill>
              </a:rPr>
              <a:t> του σχετικού Νομοθετικού </a:t>
            </a:r>
            <a:r>
              <a:rPr lang="el-GR" altLang="el-GR" sz="8000" dirty="0" smtClean="0">
                <a:solidFill>
                  <a:schemeClr val="tx1"/>
                </a:solidFill>
              </a:rPr>
              <a:t>πλαισίου.   </a:t>
            </a:r>
            <a:endParaRPr lang="el-GR" altLang="el-GR" sz="8000" dirty="0" smtClean="0">
              <a:solidFill>
                <a:srgbClr val="FF0000"/>
              </a:solidFill>
            </a:endParaRPr>
          </a:p>
          <a:p>
            <a:pPr algn="l"/>
            <a:endParaRPr lang="el-GR" sz="3600" b="1" dirty="0" smtClean="0">
              <a:solidFill>
                <a:schemeClr val="tx1"/>
              </a:solidFill>
            </a:endParaRPr>
          </a:p>
          <a:p>
            <a:pPr algn="l"/>
            <a:endParaRPr lang="el-GR" sz="1800" b="1" dirty="0" smtClean="0">
              <a:solidFill>
                <a:schemeClr val="tx1"/>
              </a:solidFill>
            </a:endParaRPr>
          </a:p>
          <a:p>
            <a:pPr algn="l"/>
            <a:endParaRPr lang="el-GR" sz="1800" b="1" dirty="0" smtClean="0">
              <a:solidFill>
                <a:schemeClr val="tx1"/>
              </a:solidFill>
            </a:endParaRPr>
          </a:p>
          <a:p>
            <a:pPr algn="l"/>
            <a:r>
              <a:rPr lang="el-GR" sz="1000" b="1" dirty="0" smtClean="0">
                <a:solidFill>
                  <a:schemeClr val="tx1"/>
                </a:solidFill>
              </a:rPr>
              <a:t> </a:t>
            </a:r>
            <a:endParaRPr lang="el-GR" sz="1000" b="1" dirty="0">
              <a:solidFill>
                <a:schemeClr val="tx1"/>
              </a:solidFill>
            </a:endParaRPr>
          </a:p>
          <a:p>
            <a:pPr marL="171450" indent="-171450" algn="l">
              <a:buFontTx/>
              <a:buChar char="-"/>
            </a:pPr>
            <a:endParaRPr lang="el-GR" sz="1000" b="1" dirty="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2410131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142984"/>
            <a:ext cx="7920880" cy="4374248"/>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r>
              <a:rPr lang="el-GR" sz="1800" b="1" dirty="0" smtClean="0">
                <a:solidFill>
                  <a:srgbClr val="7030A0"/>
                </a:solidFill>
              </a:rPr>
              <a:t> </a:t>
            </a:r>
            <a:r>
              <a:rPr lang="el-GR" sz="2200" b="1" dirty="0" smtClean="0">
                <a:solidFill>
                  <a:srgbClr val="7030A0"/>
                </a:solidFill>
              </a:rPr>
              <a:t>Ν4314/14 ( ΦΕΚ 265/Α/23-12-2014): ΕΣΠΑ 2014-2020</a:t>
            </a:r>
            <a:endParaRPr lang="el-GR" sz="2200" dirty="0" smtClean="0">
              <a:solidFill>
                <a:schemeClr val="tx1"/>
              </a:solidFill>
            </a:endParaRPr>
          </a:p>
          <a:p>
            <a:pPr algn="l"/>
            <a:endParaRPr lang="el-GR" sz="1000" dirty="0" smtClean="0">
              <a:solidFill>
                <a:schemeClr val="tx1"/>
              </a:solidFill>
            </a:endParaRPr>
          </a:p>
          <a:p>
            <a:pPr algn="l">
              <a:buFont typeface="Arial" pitchFamily="34" charset="0"/>
              <a:buChar char="•"/>
            </a:pPr>
            <a:r>
              <a:rPr lang="el-GR" sz="2200" dirty="0" smtClean="0">
                <a:solidFill>
                  <a:schemeClr val="tx1"/>
                </a:solidFill>
              </a:rPr>
              <a:t> Θεσπίζει τους κανόνες που διέπουν τη διαχείριση, έλεγχο και εφαρμογή των αναπτυξιακών παρεμβάσεων για την Π.Π. 2014-2020 και καθορίζει το πλαίσιο για το Σύστημα Διαχείρισης και Ελέγχου (ΣΔΕ) των Ε.Π. του ΕΣΠΑ 2014-2020 </a:t>
            </a:r>
          </a:p>
          <a:p>
            <a:pPr algn="l">
              <a:buFont typeface="Arial" pitchFamily="34" charset="0"/>
              <a:buChar char="•"/>
            </a:pPr>
            <a:r>
              <a:rPr lang="el-GR" sz="2200" dirty="0" smtClean="0">
                <a:solidFill>
                  <a:schemeClr val="tx1"/>
                </a:solidFill>
              </a:rPr>
              <a:t> Περιλαμβάνει συγκεκριμένες διατάξεις  για την καταπολέμηση της απάτης στις Διαρθρωτικές Δράσεις που ενσωματώνουν και τις νέες σχετικές απαιτήσεις του κανονιστικού πλαισίου της Ε.Ε.</a:t>
            </a:r>
          </a:p>
          <a:p>
            <a:pPr algn="l">
              <a:buFont typeface="Arial" pitchFamily="34" charset="0"/>
              <a:buChar char="•"/>
            </a:pPr>
            <a:r>
              <a:rPr lang="el-GR" sz="2200" dirty="0" smtClean="0">
                <a:solidFill>
                  <a:schemeClr val="tx1"/>
                </a:solidFill>
              </a:rPr>
              <a:t> Σύμφωνα με το άρθρο 52 του Νόμου, υπεύθυνη για τη διαμόρφωση της Εθνικής Στρατηγικής κατά της Απάτης στις Διαρθρωτικές Δράσεις είναι η Ειδική Υπηρεσία Θεσμικής Υποστήριξης . Στο ίδιο άρθρο προβλέπεται η δημιουργία Εσωτερικού Δικτύου Συνεργασίας μεταξύ των Υπηρεσιών για την καταπολέμηση της απάτης υπό το συντονισμό της ΕΥΘΥ.   </a:t>
            </a:r>
          </a:p>
          <a:p>
            <a:endParaRPr lang="el-GR" sz="1000" dirty="0" smtClean="0"/>
          </a:p>
          <a:p>
            <a:endParaRPr lang="el-GR" sz="1000" dirty="0"/>
          </a:p>
          <a:p>
            <a:pPr algn="l"/>
            <a:endParaRPr lang="el-GR" sz="1000" dirty="0"/>
          </a:p>
          <a:p>
            <a:endParaRPr lang="el-GR" sz="1000" dirty="0" smtClean="0"/>
          </a:p>
          <a:p>
            <a:pPr algn="l"/>
            <a:endParaRPr lang="el-GR" sz="1000" dirty="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34326744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357298"/>
            <a:ext cx="7920880" cy="4159934"/>
          </a:xfrm>
        </p:spPr>
        <p:style>
          <a:lnRef idx="1">
            <a:schemeClr val="accent5"/>
          </a:lnRef>
          <a:fillRef idx="2">
            <a:schemeClr val="accent5"/>
          </a:fillRef>
          <a:effectRef idx="1">
            <a:schemeClr val="accent5"/>
          </a:effectRef>
          <a:fontRef idx="minor">
            <a:schemeClr val="dk1"/>
          </a:fontRef>
        </p:style>
        <p:txBody>
          <a:bodyPr>
            <a:normAutofit/>
          </a:bodyPr>
          <a:lstStyle/>
          <a:p>
            <a:r>
              <a:rPr lang="en-US" sz="2000" b="1" dirty="0" smtClean="0">
                <a:solidFill>
                  <a:srgbClr val="7030A0"/>
                </a:solidFill>
              </a:rPr>
              <a:t>N4320/15 (</a:t>
            </a:r>
            <a:r>
              <a:rPr lang="el-GR" sz="2000" b="1" dirty="0" smtClean="0">
                <a:solidFill>
                  <a:srgbClr val="7030A0"/>
                </a:solidFill>
              </a:rPr>
              <a:t>ΦΕΚ 29</a:t>
            </a:r>
            <a:r>
              <a:rPr lang="el-GR" sz="2000" b="1" baseline="30000" dirty="0" smtClean="0">
                <a:solidFill>
                  <a:srgbClr val="7030A0"/>
                </a:solidFill>
              </a:rPr>
              <a:t>Α</a:t>
            </a:r>
            <a:r>
              <a:rPr lang="el-GR" sz="2000" b="1" dirty="0" smtClean="0">
                <a:solidFill>
                  <a:srgbClr val="7030A0"/>
                </a:solidFill>
              </a:rPr>
              <a:t>/19-03-2015) και 4446/16 (ΦΕΚ 240</a:t>
            </a:r>
            <a:r>
              <a:rPr lang="el-GR" sz="2000" b="1" baseline="30000" dirty="0" smtClean="0">
                <a:solidFill>
                  <a:srgbClr val="7030A0"/>
                </a:solidFill>
              </a:rPr>
              <a:t>Α</a:t>
            </a:r>
            <a:r>
              <a:rPr lang="el-GR" sz="2000" b="1" dirty="0" smtClean="0">
                <a:solidFill>
                  <a:srgbClr val="7030A0"/>
                </a:solidFill>
              </a:rPr>
              <a:t>/22-12-2016) </a:t>
            </a:r>
          </a:p>
          <a:p>
            <a:endParaRPr lang="el-GR" sz="1800" b="1" dirty="0" smtClean="0">
              <a:solidFill>
                <a:srgbClr val="7030A0"/>
              </a:solidFill>
            </a:endParaRPr>
          </a:p>
          <a:p>
            <a:pPr algn="l"/>
            <a:r>
              <a:rPr lang="el-GR" altLang="el-GR" sz="2000" dirty="0" smtClean="0">
                <a:solidFill>
                  <a:schemeClr val="tx1"/>
                </a:solidFill>
              </a:rPr>
              <a:t>Συστήνεται η Γενική Γραμματεία για την καταπολέμηση της Διαφθοράς (ΓΕΓΚΑΔ)  - η Ελληνική </a:t>
            </a:r>
            <a:r>
              <a:rPr lang="en-US" altLang="el-GR" sz="2000" dirty="0" smtClean="0">
                <a:solidFill>
                  <a:schemeClr val="tx1"/>
                </a:solidFill>
              </a:rPr>
              <a:t>AFCOS (Anti-Fraud Coordination Service) </a:t>
            </a:r>
            <a:r>
              <a:rPr lang="el-GR" altLang="el-GR" sz="2000" dirty="0" smtClean="0">
                <a:solidFill>
                  <a:schemeClr val="tx1"/>
                </a:solidFill>
              </a:rPr>
              <a:t>που υπάγεται στον Αναπληρωτή Υπουργό Δικαιοσύνης , Διαφάνειας και Ανθρωπίνων Δικαιωμάτων. </a:t>
            </a:r>
          </a:p>
          <a:p>
            <a:pPr algn="l"/>
            <a:r>
              <a:rPr lang="el-GR" altLang="el-GR" sz="2000" dirty="0" smtClean="0">
                <a:solidFill>
                  <a:schemeClr val="tx1"/>
                </a:solidFill>
              </a:rPr>
              <a:t>Η ΓΕΓΚΑΔ μεταξύ άλλων: </a:t>
            </a:r>
          </a:p>
          <a:p>
            <a:pPr algn="l">
              <a:buFont typeface="Arial" pitchFamily="34" charset="0"/>
              <a:buChar char="•"/>
            </a:pPr>
            <a:r>
              <a:rPr lang="el-GR" altLang="el-GR" sz="2000" dirty="0" smtClean="0">
                <a:solidFill>
                  <a:schemeClr val="tx1"/>
                </a:solidFill>
              </a:rPr>
              <a:t> Έχει αναλάβει αρμοδιότητες συντονισμού δράσης και επιχειρησιακού σχεδιασμού της Οικονομικής Αστυνομίας, του Σώματος Δίωξης Οικονομικού Εγκλήματος (ΣΔΟΕ), των Υπηρεσιών Εσωτερικού Ελέγχου των Υπουργείων, του Σώματος Επιθεωρητών Υπηρεσιών Υγείας και Πρόνοιας (ΣΕΥΥΠ) </a:t>
            </a:r>
          </a:p>
          <a:p>
            <a:pPr algn="l"/>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071546"/>
            <a:ext cx="7920880" cy="4445686"/>
          </a:xfrm>
        </p:spPr>
        <p:style>
          <a:lnRef idx="1">
            <a:schemeClr val="accent5"/>
          </a:lnRef>
          <a:fillRef idx="2">
            <a:schemeClr val="accent5"/>
          </a:fillRef>
          <a:effectRef idx="1">
            <a:schemeClr val="accent5"/>
          </a:effectRef>
          <a:fontRef idx="minor">
            <a:schemeClr val="dk1"/>
          </a:fontRef>
        </p:style>
        <p:txBody>
          <a:bodyPr>
            <a:normAutofit/>
          </a:bodyPr>
          <a:lstStyle/>
          <a:p>
            <a:pPr algn="l">
              <a:buFont typeface="Arial" pitchFamily="34" charset="0"/>
              <a:buChar char="•"/>
            </a:pPr>
            <a:r>
              <a:rPr lang="el-GR" altLang="el-GR" sz="2000" dirty="0" smtClean="0">
                <a:solidFill>
                  <a:schemeClr val="tx1"/>
                </a:solidFill>
              </a:rPr>
              <a:t>Είναι υπεύθυνη για την καταπολέμηση της Διαφθοράς</a:t>
            </a:r>
          </a:p>
          <a:p>
            <a:pPr algn="l">
              <a:buFont typeface="Arial" pitchFamily="34" charset="0"/>
              <a:buChar char="•"/>
            </a:pPr>
            <a:r>
              <a:rPr lang="el-GR" altLang="el-GR" sz="2000" dirty="0" smtClean="0">
                <a:solidFill>
                  <a:schemeClr val="tx1"/>
                </a:solidFill>
              </a:rPr>
              <a:t> Ως </a:t>
            </a:r>
            <a:r>
              <a:rPr lang="en-US" altLang="el-GR" sz="2000" dirty="0" smtClean="0">
                <a:solidFill>
                  <a:schemeClr val="tx1"/>
                </a:solidFill>
              </a:rPr>
              <a:t>AFCOS</a:t>
            </a:r>
            <a:r>
              <a:rPr lang="el-GR" altLang="el-GR" sz="2000" dirty="0" smtClean="0">
                <a:solidFill>
                  <a:schemeClr val="tx1"/>
                </a:solidFill>
              </a:rPr>
              <a:t>: </a:t>
            </a:r>
          </a:p>
          <a:p>
            <a:pPr algn="l">
              <a:buFont typeface="Wingdings" pitchFamily="2" charset="2"/>
              <a:buChar char="ü"/>
            </a:pPr>
            <a:r>
              <a:rPr lang="el-GR" altLang="el-GR" sz="2000" dirty="0" smtClean="0">
                <a:solidFill>
                  <a:schemeClr val="tx1"/>
                </a:solidFill>
              </a:rPr>
              <a:t> Συντονίζει τις αρμόδιες εθνικές Αρχές /φορείς για την καταπολέμηση της Απάτης</a:t>
            </a:r>
          </a:p>
          <a:p>
            <a:pPr algn="l">
              <a:buFont typeface="Wingdings" pitchFamily="2" charset="2"/>
              <a:buChar char="ü"/>
            </a:pPr>
            <a:r>
              <a:rPr lang="el-GR" altLang="el-GR" sz="2000" dirty="0" smtClean="0">
                <a:solidFill>
                  <a:schemeClr val="tx1"/>
                </a:solidFill>
              </a:rPr>
              <a:t>Συνεργάζεται με τους αρμόδιους φορείς της ΕΕ και κυρίως την </a:t>
            </a:r>
            <a:r>
              <a:rPr lang="en-US" altLang="el-GR" sz="2000" dirty="0" smtClean="0">
                <a:solidFill>
                  <a:schemeClr val="tx1"/>
                </a:solidFill>
              </a:rPr>
              <a:t>OLAF</a:t>
            </a:r>
            <a:endParaRPr lang="el-GR" altLang="el-GR" sz="2000" dirty="0" smtClean="0">
              <a:solidFill>
                <a:schemeClr val="tx1"/>
              </a:solidFill>
            </a:endParaRPr>
          </a:p>
          <a:p>
            <a:pPr algn="l">
              <a:buFont typeface="Wingdings" pitchFamily="2" charset="2"/>
              <a:buChar char="ü"/>
            </a:pPr>
            <a:r>
              <a:rPr lang="el-GR" altLang="el-GR" sz="2000" dirty="0" smtClean="0">
                <a:solidFill>
                  <a:schemeClr val="tx1"/>
                </a:solidFill>
              </a:rPr>
              <a:t>Υποβάλλει το ερωτηματολόγιο σχετικά με την εφαρμογή του άρθρου 325 της Συνθήκης για τη λειτουργία της ΕΕ </a:t>
            </a:r>
            <a:r>
              <a:rPr lang="el-GR" altLang="el-GR" sz="2000" dirty="0" smtClean="0">
                <a:solidFill>
                  <a:schemeClr val="tx1"/>
                </a:solidFill>
              </a:rPr>
              <a:t> (ΣΛΕΕ) </a:t>
            </a:r>
            <a:endParaRPr lang="el-GR" altLang="el-GR" sz="2000" dirty="0" smtClean="0">
              <a:solidFill>
                <a:schemeClr val="tx1"/>
              </a:solidFill>
            </a:endParaRPr>
          </a:p>
          <a:p>
            <a:pPr algn="l">
              <a:buFont typeface="Wingdings" pitchFamily="2" charset="2"/>
              <a:buChar char="ü"/>
            </a:pPr>
            <a:r>
              <a:rPr lang="el-GR" altLang="el-GR" sz="2000" dirty="0" smtClean="0">
                <a:solidFill>
                  <a:schemeClr val="tx1"/>
                </a:solidFill>
              </a:rPr>
              <a:t> Δέχεται καταγγελίες για υποθέσεις που αφορούν συγχρηματοδοτούμενα, διακρατικά και λοιπά προγράμματα. </a:t>
            </a:r>
          </a:p>
          <a:p>
            <a:pPr algn="l">
              <a:buFont typeface="Arial" pitchFamily="34" charset="0"/>
              <a:buChar char="•"/>
            </a:pPr>
            <a:r>
              <a:rPr lang="el-GR" altLang="el-GR" sz="2000" dirty="0" smtClean="0">
                <a:solidFill>
                  <a:schemeClr val="tx1"/>
                </a:solidFill>
              </a:rPr>
              <a:t> Αίρει συγκρούσεις και επιλύει ζητήματα επικαλύψεων αρμοδιοτήτων μεταξύ Υπηρεσιών ή φορέων που εμπλέκονται στην καταπολέμηση της Διαφθοράς και της Απάτης. </a:t>
            </a:r>
          </a:p>
          <a:p>
            <a:pPr algn="l"/>
            <a:endParaRPr lang="el-GR" altLang="el-GR" sz="1800" dirty="0" smtClean="0">
              <a:solidFill>
                <a:schemeClr val="tx1"/>
              </a:solidFill>
            </a:endParaRPr>
          </a:p>
          <a:p>
            <a:pPr algn="l"/>
            <a:endParaRPr lang="el-GR" altLang="el-GR" sz="1800" dirty="0" smtClean="0">
              <a:solidFill>
                <a:schemeClr val="tx1"/>
              </a:solidFill>
            </a:endParaRPr>
          </a:p>
          <a:p>
            <a:pPr algn="just">
              <a:buFontTx/>
              <a:buAutoNum type="arabicPeriod"/>
            </a:pPr>
            <a:endParaRPr lang="el-GR" altLang="el-GR" sz="1800" b="1" dirty="0" smtClean="0">
              <a:solidFill>
                <a:schemeClr val="tx1"/>
              </a:solidFill>
              <a:latin typeface="Times New Roman" pitchFamily="18" charset="0"/>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Η ΕΘΝΙΚΗ ΣΤΡΑΤΗΓΙΚΗ ΚΑΤΆ ΤΗΣ ΑΠΑΤΗΣ ΣΤΙΣ ΔΙΑΡΘΡΩΤΙΚΕΣ ΔΡΑΣΕΙΣ</a:t>
            </a:r>
            <a:endParaRPr lang="el-GR" sz="1000" dirty="0"/>
          </a:p>
        </p:txBody>
      </p:sp>
      <p:sp>
        <p:nvSpPr>
          <p:cNvPr id="3" name="Υπότιτλος 2"/>
          <p:cNvSpPr>
            <a:spLocks noGrp="1"/>
          </p:cNvSpPr>
          <p:nvPr>
            <p:ph type="subTitle" idx="1"/>
          </p:nvPr>
        </p:nvSpPr>
        <p:spPr>
          <a:xfrm>
            <a:off x="755576" y="1071546"/>
            <a:ext cx="7920880" cy="4445686"/>
          </a:xfrm>
        </p:spPr>
        <p:style>
          <a:lnRef idx="1">
            <a:schemeClr val="accent5"/>
          </a:lnRef>
          <a:fillRef idx="2">
            <a:schemeClr val="accent5"/>
          </a:fillRef>
          <a:effectRef idx="1">
            <a:schemeClr val="accent5"/>
          </a:effectRef>
          <a:fontRef idx="minor">
            <a:schemeClr val="dk1"/>
          </a:fontRef>
        </p:style>
        <p:txBody>
          <a:bodyPr>
            <a:normAutofit/>
          </a:bodyPr>
          <a:lstStyle/>
          <a:p>
            <a:pPr algn="l"/>
            <a:r>
              <a:rPr lang="el-GR" altLang="el-GR" sz="2000" dirty="0" smtClean="0">
                <a:solidFill>
                  <a:schemeClr val="tx1"/>
                </a:solidFill>
              </a:rPr>
              <a:t>Η Στρατηγική κατά της Απάτης στις Διαρθρωτικές δράσεις αναπτύχθηκε σε τρεις βασικούς άξονες – πυλώνες: </a:t>
            </a:r>
          </a:p>
          <a:p>
            <a:pPr algn="l"/>
            <a:endParaRPr lang="el-GR" altLang="el-GR" sz="1800" dirty="0" smtClean="0">
              <a:solidFill>
                <a:schemeClr val="tx1"/>
              </a:solidFill>
            </a:endParaRPr>
          </a:p>
          <a:p>
            <a:pPr algn="l">
              <a:buFont typeface="Arial" pitchFamily="34" charset="0"/>
              <a:buChar char="•"/>
            </a:pPr>
            <a:r>
              <a:rPr lang="el-GR" altLang="el-GR" sz="1800" dirty="0" smtClean="0">
                <a:solidFill>
                  <a:schemeClr val="tx1"/>
                </a:solidFill>
              </a:rPr>
              <a:t> </a:t>
            </a:r>
            <a:r>
              <a:rPr lang="el-GR" altLang="el-GR" sz="2400" dirty="0" smtClean="0">
                <a:solidFill>
                  <a:schemeClr val="tx1"/>
                </a:solidFill>
              </a:rPr>
              <a:t>Πρόληψη</a:t>
            </a:r>
          </a:p>
          <a:p>
            <a:pPr algn="l"/>
            <a:endParaRPr lang="el-GR" altLang="el-GR" sz="2400" dirty="0" smtClean="0">
              <a:solidFill>
                <a:schemeClr val="tx1"/>
              </a:solidFill>
            </a:endParaRPr>
          </a:p>
          <a:p>
            <a:pPr algn="l">
              <a:buFont typeface="Arial" pitchFamily="34" charset="0"/>
              <a:buChar char="•"/>
            </a:pPr>
            <a:r>
              <a:rPr lang="el-GR" altLang="el-GR" sz="2400" dirty="0" smtClean="0">
                <a:solidFill>
                  <a:schemeClr val="tx1"/>
                </a:solidFill>
              </a:rPr>
              <a:t> </a:t>
            </a:r>
            <a:r>
              <a:rPr lang="el-GR" altLang="el-GR" sz="2400" dirty="0" smtClean="0">
                <a:solidFill>
                  <a:schemeClr val="tx1"/>
                </a:solidFill>
              </a:rPr>
              <a:t>Ανίχνευση</a:t>
            </a:r>
          </a:p>
          <a:p>
            <a:pPr algn="l"/>
            <a:endParaRPr lang="el-GR" altLang="el-GR" sz="2400" dirty="0" smtClean="0">
              <a:solidFill>
                <a:schemeClr val="tx1"/>
              </a:solidFill>
            </a:endParaRPr>
          </a:p>
          <a:p>
            <a:pPr algn="l">
              <a:buFont typeface="Arial" pitchFamily="34" charset="0"/>
              <a:buChar char="•"/>
            </a:pPr>
            <a:r>
              <a:rPr lang="el-GR" altLang="el-GR" sz="2400" dirty="0" smtClean="0">
                <a:solidFill>
                  <a:schemeClr val="tx1"/>
                </a:solidFill>
              </a:rPr>
              <a:t> </a:t>
            </a:r>
            <a:r>
              <a:rPr lang="el-GR" altLang="el-GR" sz="2400" dirty="0" smtClean="0">
                <a:solidFill>
                  <a:schemeClr val="tx1"/>
                </a:solidFill>
              </a:rPr>
              <a:t>Απόκριση</a:t>
            </a:r>
          </a:p>
          <a:p>
            <a:pPr algn="l"/>
            <a:endParaRPr lang="el-GR" altLang="el-GR" sz="1800" dirty="0" smtClean="0">
              <a:solidFill>
                <a:schemeClr val="tx1"/>
              </a:solidFill>
            </a:endParaRPr>
          </a:p>
          <a:p>
            <a:pPr algn="l"/>
            <a:r>
              <a:rPr lang="el-GR" altLang="el-GR" sz="1800" dirty="0" smtClean="0">
                <a:solidFill>
                  <a:schemeClr val="tx1"/>
                </a:solidFill>
              </a:rPr>
              <a:t> </a:t>
            </a:r>
            <a:endParaRPr lang="el-GR" altLang="el-GR" sz="1800" dirty="0" smtClean="0">
              <a:solidFill>
                <a:schemeClr val="tx1"/>
              </a:solidFill>
            </a:endParaRPr>
          </a:p>
          <a:p>
            <a:pPr algn="l"/>
            <a:endParaRPr lang="el-GR" altLang="el-GR" sz="1800" dirty="0" smtClean="0">
              <a:solidFill>
                <a:schemeClr val="tx1"/>
              </a:solidFill>
            </a:endParaRPr>
          </a:p>
          <a:p>
            <a:pPr algn="just">
              <a:buFontTx/>
              <a:buAutoNum type="arabicPeriod"/>
            </a:pPr>
            <a:endParaRPr lang="el-GR" altLang="el-GR" sz="1800" b="1" dirty="0" smtClean="0">
              <a:solidFill>
                <a:schemeClr val="tx1"/>
              </a:solidFill>
              <a:latin typeface="Times New Roman" pitchFamily="18" charset="0"/>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79912" y="5855767"/>
              <a:ext cx="1800200" cy="900100"/>
            </a:xfrm>
            <a:prstGeom prst="rect">
              <a:avLst/>
            </a:prstGeom>
          </p:spPr>
        </p:pic>
      </p:grpSp>
      <p:pic>
        <p:nvPicPr>
          <p:cNvPr id="3074" name="Picture 2" descr="C:\Users\xkokosioulis\Desktop\αρχείο λήψης.png"/>
          <p:cNvPicPr>
            <a:picLocks noChangeAspect="1" noChangeArrowheads="1"/>
          </p:cNvPicPr>
          <p:nvPr/>
        </p:nvPicPr>
        <p:blipFill>
          <a:blip r:embed="rId6"/>
          <a:srcRect/>
          <a:stretch>
            <a:fillRect/>
          </a:stretch>
        </p:blipFill>
        <p:spPr bwMode="auto">
          <a:xfrm>
            <a:off x="3357554" y="1928802"/>
            <a:ext cx="3714776" cy="3197500"/>
          </a:xfrm>
          <a:prstGeom prst="rect">
            <a:avLst/>
          </a:prstGeom>
          <a:noFill/>
        </p:spPr>
      </p:pic>
    </p:spTree>
    <p:extLst>
      <p:ext uri="{BB962C8B-B14F-4D97-AF65-F5344CB8AC3E}">
        <p14:creationId xmlns:p14="http://schemas.microsoft.com/office/powerpoint/2010/main" xmlns="" val="3774361689"/>
      </p:ext>
    </p:extLst>
  </p:cSld>
  <p:clrMapOvr>
    <a:masterClrMapping/>
  </p:clrMapOvr>
  <p:timing>
    <p:tnLst>
      <p:par>
        <p:cTn id="1" dur="indefinite" restart="never" nodeType="tmRoot"/>
      </p:par>
    </p:tnLst>
  </p:timing>
</p:sld>
</file>

<file path=ppt/theme/theme1.xml><?xml version="1.0" encoding="utf-8"?>
<a:theme xmlns:a="http://schemas.openxmlformats.org/drawingml/2006/main" name="Παρουσίαση 2014-202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Παρουσίαση 2014-2020</Template>
  <TotalTime>481</TotalTime>
  <Words>929</Words>
  <Application>Microsoft Office PowerPoint</Application>
  <PresentationFormat>Προβολή στην οθόνη (4:3)</PresentationFormat>
  <Paragraphs>158</Paragraphs>
  <Slides>15</Slides>
  <Notes>9</Notes>
  <HiddenSlides>0</HiddenSlides>
  <MMClips>0</MMClips>
  <ScaleCrop>false</ScaleCrop>
  <HeadingPairs>
    <vt:vector size="4" baseType="variant">
      <vt:variant>
        <vt:lpstr>Θέμα</vt:lpstr>
      </vt:variant>
      <vt:variant>
        <vt:i4>1</vt:i4>
      </vt:variant>
      <vt:variant>
        <vt:lpstr>Τίτλοι διαφανειών</vt:lpstr>
      </vt:variant>
      <vt:variant>
        <vt:i4>15</vt:i4>
      </vt:variant>
    </vt:vector>
  </HeadingPairs>
  <TitlesOfParts>
    <vt:vector size="16" baseType="lpstr">
      <vt:lpstr>Παρουσίαση 2014-2020</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lpstr>Η ΕΘΝΙΚΗ ΣΤΡΑΤΗΓΙΚΗ ΚΑΤΆ ΤΗΣ ΑΠΑΤΗΣ ΣΤΙΣ ΔΙΑΡΘΡΩΤΙΚΕΣ ΔΡΑΣΕΙΣ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Η ΚΑΤΑΠΟΛΕΜΗΣΗ ΤΗΣ ΑΠΑΤΗΣ ΣΤΑ ΣΥΓΧΡΗΜΑΤΟΔΟΤΟΥΜΕΝΑ ΕΡΓΑ</dc:title>
  <dc:creator>ΚΟΚΟΣΙΟΥΛΗΣ ΧΑΡΑΛΑΜΠΟΣ</dc:creator>
  <cp:lastModifiedBy>xkokosioulis</cp:lastModifiedBy>
  <cp:revision>117</cp:revision>
  <dcterms:created xsi:type="dcterms:W3CDTF">2016-11-04T09:27:21Z</dcterms:created>
  <dcterms:modified xsi:type="dcterms:W3CDTF">2018-11-13T08:23:57Z</dcterms:modified>
</cp:coreProperties>
</file>