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37"/>
  </p:notesMasterIdLst>
  <p:sldIdLst>
    <p:sldId id="256" r:id="rId2"/>
    <p:sldId id="262" r:id="rId3"/>
    <p:sldId id="276" r:id="rId4"/>
    <p:sldId id="279" r:id="rId5"/>
    <p:sldId id="278" r:id="rId6"/>
    <p:sldId id="281" r:id="rId7"/>
    <p:sldId id="282" r:id="rId8"/>
    <p:sldId id="283" r:id="rId9"/>
    <p:sldId id="293" r:id="rId10"/>
    <p:sldId id="257" r:id="rId11"/>
    <p:sldId id="297" r:id="rId12"/>
    <p:sldId id="299" r:id="rId13"/>
    <p:sldId id="266" r:id="rId14"/>
    <p:sldId id="268" r:id="rId15"/>
    <p:sldId id="263" r:id="rId16"/>
    <p:sldId id="273" r:id="rId17"/>
    <p:sldId id="271" r:id="rId18"/>
    <p:sldId id="294" r:id="rId19"/>
    <p:sldId id="275" r:id="rId20"/>
    <p:sldId id="260" r:id="rId21"/>
    <p:sldId id="270" r:id="rId22"/>
    <p:sldId id="265" r:id="rId23"/>
    <p:sldId id="298" r:id="rId24"/>
    <p:sldId id="300" r:id="rId25"/>
    <p:sldId id="258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5" r:id="rId36"/>
  </p:sldIdLst>
  <p:sldSz cx="9144000" cy="6858000" type="screen4x3"/>
  <p:notesSz cx="6858000" cy="9872663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EB7174"/>
    <a:srgbClr val="F6BCBD"/>
    <a:srgbClr val="6699FF"/>
    <a:srgbClr val="0033CC"/>
    <a:srgbClr val="9090D4"/>
    <a:srgbClr val="B2B2B2"/>
    <a:srgbClr val="C0C0C0"/>
    <a:srgbClr val="1B1BA5"/>
    <a:srgbClr val="230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79011" autoAdjust="0"/>
  </p:normalViewPr>
  <p:slideViewPr>
    <p:cSldViewPr>
      <p:cViewPr varScale="1">
        <p:scale>
          <a:sx n="87" d="100"/>
          <a:sy n="87" d="100"/>
        </p:scale>
        <p:origin x="-65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9C5AA81-7AEA-49DB-836B-5DAAEB3AD7D0}" type="doc">
      <dgm:prSet loTypeId="urn:microsoft.com/office/officeart/2009/layout/CircleArrowProcess" loCatId="cycle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l-GR"/>
        </a:p>
      </dgm:t>
    </dgm:pt>
    <dgm:pt modelId="{07BF8BDC-3DB6-42A6-A8A3-830AADA3DEDB}">
      <dgm:prSet phldrT="[Κείμενο]" custT="1"/>
      <dgm:spPr/>
      <dgm:t>
        <a:bodyPr/>
        <a:lstStyle/>
        <a:p>
          <a:r>
            <a:rPr lang="el-GR" sz="1600" b="1" dirty="0" smtClean="0">
              <a:solidFill>
                <a:srgbClr val="0033CC"/>
              </a:solidFill>
            </a:rPr>
            <a:t>αρχική σελίδα  </a:t>
          </a:r>
          <a:endParaRPr lang="el-GR" sz="1600" b="1" dirty="0">
            <a:solidFill>
              <a:srgbClr val="0033CC"/>
            </a:solidFill>
          </a:endParaRPr>
        </a:p>
      </dgm:t>
    </dgm:pt>
    <dgm:pt modelId="{62801DF1-E94C-4D80-B5FC-20EDC2B0FA56}" type="parTrans" cxnId="{7243BFED-9C86-4A88-BA54-3B22A7CDDAE4}">
      <dgm:prSet/>
      <dgm:spPr/>
      <dgm:t>
        <a:bodyPr/>
        <a:lstStyle/>
        <a:p>
          <a:endParaRPr lang="el-GR"/>
        </a:p>
      </dgm:t>
    </dgm:pt>
    <dgm:pt modelId="{DFF71ED7-09AF-4526-B97D-A96FF685138A}" type="sibTrans" cxnId="{7243BFED-9C86-4A88-BA54-3B22A7CDDAE4}">
      <dgm:prSet/>
      <dgm:spPr/>
      <dgm:t>
        <a:bodyPr/>
        <a:lstStyle/>
        <a:p>
          <a:endParaRPr lang="el-GR"/>
        </a:p>
      </dgm:t>
    </dgm:pt>
    <dgm:pt modelId="{D591CB3C-2069-41AD-A94E-86814A4504B1}">
      <dgm:prSet phldrT="[Κείμενο]" custT="1"/>
      <dgm:spPr/>
      <dgm:t>
        <a:bodyPr/>
        <a:lstStyle/>
        <a:p>
          <a:r>
            <a:rPr lang="el-GR" sz="1600" b="1" dirty="0" smtClean="0">
              <a:solidFill>
                <a:srgbClr val="0033CC"/>
              </a:solidFill>
            </a:rPr>
            <a:t>πληροφόρηση επικοινωνία     </a:t>
          </a:r>
          <a:endParaRPr lang="el-GR" sz="1600" b="1" dirty="0">
            <a:solidFill>
              <a:srgbClr val="0033CC"/>
            </a:solidFill>
          </a:endParaRPr>
        </a:p>
      </dgm:t>
    </dgm:pt>
    <dgm:pt modelId="{C0047BD0-9E11-4042-950B-385044EA42AF}" type="parTrans" cxnId="{C821C5B9-DA71-4485-BDED-052B5A2AAED3}">
      <dgm:prSet/>
      <dgm:spPr/>
      <dgm:t>
        <a:bodyPr/>
        <a:lstStyle/>
        <a:p>
          <a:endParaRPr lang="el-GR"/>
        </a:p>
      </dgm:t>
    </dgm:pt>
    <dgm:pt modelId="{9C23C332-F5E9-4012-939C-51CDDBE53357}" type="sibTrans" cxnId="{C821C5B9-DA71-4485-BDED-052B5A2AAED3}">
      <dgm:prSet/>
      <dgm:spPr/>
      <dgm:t>
        <a:bodyPr/>
        <a:lstStyle/>
        <a:p>
          <a:endParaRPr lang="el-GR"/>
        </a:p>
      </dgm:t>
    </dgm:pt>
    <dgm:pt modelId="{88E38366-1794-44C5-A9A0-4D0C700AF177}">
      <dgm:prSet phldrT="[Κείμενο]" custT="1"/>
      <dgm:spPr/>
      <dgm:t>
        <a:bodyPr/>
        <a:lstStyle/>
        <a:p>
          <a:r>
            <a:rPr lang="el-GR" sz="1600" b="1" dirty="0" smtClean="0">
              <a:solidFill>
                <a:srgbClr val="0033CC"/>
              </a:solidFill>
            </a:rPr>
            <a:t>Ηλεκτρονική εφαρμογή παραγωγής αφισών</a:t>
          </a:r>
          <a:endParaRPr lang="el-GR" sz="1600" b="1" dirty="0">
            <a:solidFill>
              <a:srgbClr val="0033CC"/>
            </a:solidFill>
          </a:endParaRPr>
        </a:p>
      </dgm:t>
    </dgm:pt>
    <dgm:pt modelId="{670808E2-5291-46BC-971B-3626C2325644}" type="parTrans" cxnId="{75E60053-C4C6-4697-8632-12E11F24555A}">
      <dgm:prSet/>
      <dgm:spPr/>
      <dgm:t>
        <a:bodyPr/>
        <a:lstStyle/>
        <a:p>
          <a:endParaRPr lang="el-GR"/>
        </a:p>
      </dgm:t>
    </dgm:pt>
    <dgm:pt modelId="{1F6AD628-8765-4C87-8C3B-74734E082198}" type="sibTrans" cxnId="{75E60053-C4C6-4697-8632-12E11F24555A}">
      <dgm:prSet/>
      <dgm:spPr/>
      <dgm:t>
        <a:bodyPr/>
        <a:lstStyle/>
        <a:p>
          <a:endParaRPr lang="el-GR"/>
        </a:p>
      </dgm:t>
    </dgm:pt>
    <dgm:pt modelId="{9BF70C57-3260-49E6-AD0E-31EA2FE46043}">
      <dgm:prSet custT="1"/>
      <dgm:spPr/>
      <dgm:t>
        <a:bodyPr/>
        <a:lstStyle/>
        <a:p>
          <a:r>
            <a:rPr lang="en-US" sz="1600" b="1" dirty="0" smtClean="0">
              <a:solidFill>
                <a:srgbClr val="0033CC"/>
              </a:solidFill>
            </a:rPr>
            <a:t>www.esfhellas.gr</a:t>
          </a:r>
          <a:endParaRPr lang="el-GR" sz="1600" b="1" dirty="0">
            <a:solidFill>
              <a:srgbClr val="0033CC"/>
            </a:solidFill>
          </a:endParaRPr>
        </a:p>
      </dgm:t>
    </dgm:pt>
    <dgm:pt modelId="{42BBABD2-0FD4-41C2-9424-6878D82C78AE}" type="parTrans" cxnId="{99555C5A-4306-4C1F-B0DE-0270F82AC3A0}">
      <dgm:prSet/>
      <dgm:spPr/>
      <dgm:t>
        <a:bodyPr/>
        <a:lstStyle/>
        <a:p>
          <a:endParaRPr lang="el-GR"/>
        </a:p>
      </dgm:t>
    </dgm:pt>
    <dgm:pt modelId="{62DA39A2-43A3-4AFF-A627-7C087E002AF1}" type="sibTrans" cxnId="{99555C5A-4306-4C1F-B0DE-0270F82AC3A0}">
      <dgm:prSet/>
      <dgm:spPr/>
      <dgm:t>
        <a:bodyPr/>
        <a:lstStyle/>
        <a:p>
          <a:endParaRPr lang="el-GR"/>
        </a:p>
      </dgm:t>
    </dgm:pt>
    <dgm:pt modelId="{F793C70D-0CAD-4759-9B38-92EFF8C02941}">
      <dgm:prSet custT="1"/>
      <dgm:spPr/>
      <dgm:t>
        <a:bodyPr/>
        <a:lstStyle/>
        <a:p>
          <a:r>
            <a:rPr lang="en-US" sz="1600" b="1" dirty="0" smtClean="0">
              <a:solidFill>
                <a:srgbClr val="0033CC"/>
              </a:solidFill>
            </a:rPr>
            <a:t>Poster2014-2020.esfhellas.gr</a:t>
          </a:r>
          <a:endParaRPr lang="el-GR" sz="1600" b="1" dirty="0">
            <a:solidFill>
              <a:srgbClr val="0033CC"/>
            </a:solidFill>
          </a:endParaRPr>
        </a:p>
      </dgm:t>
    </dgm:pt>
    <dgm:pt modelId="{72351880-B2E6-4A15-B324-B6EE43E46049}" type="parTrans" cxnId="{431CA936-0C39-4646-B3F9-58B8B5CAA8F6}">
      <dgm:prSet/>
      <dgm:spPr/>
      <dgm:t>
        <a:bodyPr/>
        <a:lstStyle/>
        <a:p>
          <a:endParaRPr lang="el-GR"/>
        </a:p>
      </dgm:t>
    </dgm:pt>
    <dgm:pt modelId="{2C4ECC5B-5152-432B-A278-61EBAB98063D}" type="sibTrans" cxnId="{431CA936-0C39-4646-B3F9-58B8B5CAA8F6}">
      <dgm:prSet/>
      <dgm:spPr/>
      <dgm:t>
        <a:bodyPr/>
        <a:lstStyle/>
        <a:p>
          <a:endParaRPr lang="el-GR"/>
        </a:p>
      </dgm:t>
    </dgm:pt>
    <dgm:pt modelId="{1E3E23CD-0714-45FB-891C-D80A393828B8}" type="pres">
      <dgm:prSet presAssocID="{19C5AA81-7AEA-49DB-836B-5DAAEB3AD7D0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el-GR"/>
        </a:p>
      </dgm:t>
    </dgm:pt>
    <dgm:pt modelId="{4A1451B8-EA96-4824-8DF2-03BCBD169B47}" type="pres">
      <dgm:prSet presAssocID="{07BF8BDC-3DB6-42A6-A8A3-830AADA3DEDB}" presName="Accent1" presStyleCnt="0"/>
      <dgm:spPr/>
    </dgm:pt>
    <dgm:pt modelId="{DB14D3F2-735A-4034-93D4-1D252815C0F4}" type="pres">
      <dgm:prSet presAssocID="{07BF8BDC-3DB6-42A6-A8A3-830AADA3DEDB}" presName="Accent" presStyleLbl="node1" presStyleIdx="0" presStyleCnt="5" custScaleX="297633" custScaleY="71084" custLinFactNeighborX="7445" custLinFactNeighborY="-566"/>
      <dgm:spPr/>
    </dgm:pt>
    <dgm:pt modelId="{9B9F9080-F4A4-439F-8210-F9CB8BF51422}" type="pres">
      <dgm:prSet presAssocID="{07BF8BDC-3DB6-42A6-A8A3-830AADA3DEDB}" presName="Parent1" presStyleLbl="revTx" presStyleIdx="0" presStyleCnt="5" custScaleX="242024" custLinFactY="92215" custLinFactNeighborX="-47676" custLinFactNeighborY="10000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F38E76ED-7D1A-42E9-8647-4D9FE9965B4D}" type="pres">
      <dgm:prSet presAssocID="{D591CB3C-2069-41AD-A94E-86814A4504B1}" presName="Accent2" presStyleCnt="0"/>
      <dgm:spPr/>
    </dgm:pt>
    <dgm:pt modelId="{8F8C3062-C43D-4EC8-BFBA-600D64460E4A}" type="pres">
      <dgm:prSet presAssocID="{D591CB3C-2069-41AD-A94E-86814A4504B1}" presName="Accent" presStyleLbl="node1" presStyleIdx="1" presStyleCnt="5" custScaleX="251566" custScaleY="80686" custLinFactNeighborX="-7839" custLinFactNeighborY="-2632"/>
      <dgm:spPr/>
    </dgm:pt>
    <dgm:pt modelId="{96505FC7-70BA-4D1F-A035-FFACAAADD1AC}" type="pres">
      <dgm:prSet presAssocID="{D591CB3C-2069-41AD-A94E-86814A4504B1}" presName="Parent2" presStyleLbl="revTx" presStyleIdx="1" presStyleCnt="5" custScaleX="219471" custLinFactY="100000" custLinFactNeighborX="32968" custLinFactNeighborY="10049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D578304B-7BA7-4D22-B366-52B36666B581}" type="pres">
      <dgm:prSet presAssocID="{88E38366-1794-44C5-A9A0-4D0C700AF177}" presName="Accent3" presStyleCnt="0"/>
      <dgm:spPr/>
    </dgm:pt>
    <dgm:pt modelId="{4AAC8110-13E6-4560-9B6F-2A06ACAD409E}" type="pres">
      <dgm:prSet presAssocID="{88E38366-1794-44C5-A9A0-4D0C700AF177}" presName="Accent" presStyleLbl="node1" presStyleIdx="2" presStyleCnt="5" custScaleX="343763" custScaleY="67983" custLinFactNeighborX="10479" custLinFactNeighborY="984"/>
      <dgm:spPr/>
    </dgm:pt>
    <dgm:pt modelId="{4D842671-E2BB-4AF4-9DEE-2483C15D9750}" type="pres">
      <dgm:prSet presAssocID="{88E38366-1794-44C5-A9A0-4D0C700AF177}" presName="Parent3" presStyleLbl="revTx" presStyleIdx="2" presStyleCnt="5" custScaleX="409958" custScaleY="206636" custLinFactY="100000" custLinFactNeighborX="-47675" custLinFactNeighborY="116089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7DF4E6CD-7609-4891-9BAE-103E4674996F}" type="pres">
      <dgm:prSet presAssocID="{9BF70C57-3260-49E6-AD0E-31EA2FE46043}" presName="Accent4" presStyleCnt="0"/>
      <dgm:spPr/>
    </dgm:pt>
    <dgm:pt modelId="{FC7B8DEB-AACE-46C3-8A92-AE576CDF7ECE}" type="pres">
      <dgm:prSet presAssocID="{9BF70C57-3260-49E6-AD0E-31EA2FE46043}" presName="Accent" presStyleLbl="node1" presStyleIdx="3" presStyleCnt="5" custScaleX="238035" custScaleY="75692" custLinFactNeighborX="-6831" custLinFactNeighborY="-652"/>
      <dgm:spPr/>
    </dgm:pt>
    <dgm:pt modelId="{13A4229B-5A1D-4A67-812A-E2A63EE077E4}" type="pres">
      <dgm:prSet presAssocID="{9BF70C57-3260-49E6-AD0E-31EA2FE46043}" presName="Parent4" presStyleLbl="revTx" presStyleIdx="3" presStyleCnt="5" custScaleX="280792" custLinFactY="-300000" custLinFactNeighborX="55963" custLinFactNeighborY="-31087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154C5DFA-8587-4C65-AE76-524EC43F4FAD}" type="pres">
      <dgm:prSet presAssocID="{F793C70D-0CAD-4759-9B38-92EFF8C02941}" presName="Accent5" presStyleCnt="0"/>
      <dgm:spPr/>
    </dgm:pt>
    <dgm:pt modelId="{F5F2A8AC-571A-4798-A896-204F72CDBBCD}" type="pres">
      <dgm:prSet presAssocID="{F793C70D-0CAD-4759-9B38-92EFF8C02941}" presName="Accent" presStyleLbl="node1" presStyleIdx="4" presStyleCnt="5" custScaleX="389115" custScaleY="66485"/>
      <dgm:spPr/>
    </dgm:pt>
    <dgm:pt modelId="{BDAF338D-30A8-4BE4-96F1-A94A05DAEB4C}" type="pres">
      <dgm:prSet presAssocID="{F793C70D-0CAD-4759-9B38-92EFF8C02941}" presName="Parent5" presStyleLbl="revTx" presStyleIdx="4" presStyleCnt="5" custScaleX="41311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l-GR"/>
        </a:p>
      </dgm:t>
    </dgm:pt>
  </dgm:ptLst>
  <dgm:cxnLst>
    <dgm:cxn modelId="{6D32E791-B6E6-4599-8FAB-E5E3F5820910}" type="presOf" srcId="{07BF8BDC-3DB6-42A6-A8A3-830AADA3DEDB}" destId="{9B9F9080-F4A4-439F-8210-F9CB8BF51422}" srcOrd="0" destOrd="0" presId="urn:microsoft.com/office/officeart/2009/layout/CircleArrowProcess"/>
    <dgm:cxn modelId="{C821C5B9-DA71-4485-BDED-052B5A2AAED3}" srcId="{19C5AA81-7AEA-49DB-836B-5DAAEB3AD7D0}" destId="{D591CB3C-2069-41AD-A94E-86814A4504B1}" srcOrd="1" destOrd="0" parTransId="{C0047BD0-9E11-4042-950B-385044EA42AF}" sibTransId="{9C23C332-F5E9-4012-939C-51CDDBE53357}"/>
    <dgm:cxn modelId="{99555C5A-4306-4C1F-B0DE-0270F82AC3A0}" srcId="{19C5AA81-7AEA-49DB-836B-5DAAEB3AD7D0}" destId="{9BF70C57-3260-49E6-AD0E-31EA2FE46043}" srcOrd="3" destOrd="0" parTransId="{42BBABD2-0FD4-41C2-9424-6878D82C78AE}" sibTransId="{62DA39A2-43A3-4AFF-A627-7C087E002AF1}"/>
    <dgm:cxn modelId="{AFC69063-F4E8-41C6-A3A6-1D5DC9B57C6D}" type="presOf" srcId="{F793C70D-0CAD-4759-9B38-92EFF8C02941}" destId="{BDAF338D-30A8-4BE4-96F1-A94A05DAEB4C}" srcOrd="0" destOrd="0" presId="urn:microsoft.com/office/officeart/2009/layout/CircleArrowProcess"/>
    <dgm:cxn modelId="{431CA936-0C39-4646-B3F9-58B8B5CAA8F6}" srcId="{19C5AA81-7AEA-49DB-836B-5DAAEB3AD7D0}" destId="{F793C70D-0CAD-4759-9B38-92EFF8C02941}" srcOrd="4" destOrd="0" parTransId="{72351880-B2E6-4A15-B324-B6EE43E46049}" sibTransId="{2C4ECC5B-5152-432B-A278-61EBAB98063D}"/>
    <dgm:cxn modelId="{75E60053-C4C6-4697-8632-12E11F24555A}" srcId="{19C5AA81-7AEA-49DB-836B-5DAAEB3AD7D0}" destId="{88E38366-1794-44C5-A9A0-4D0C700AF177}" srcOrd="2" destOrd="0" parTransId="{670808E2-5291-46BC-971B-3626C2325644}" sibTransId="{1F6AD628-8765-4C87-8C3B-74734E082198}"/>
    <dgm:cxn modelId="{E66CECBA-B148-4A16-9818-979B1E283ED5}" type="presOf" srcId="{D591CB3C-2069-41AD-A94E-86814A4504B1}" destId="{96505FC7-70BA-4D1F-A035-FFACAAADD1AC}" srcOrd="0" destOrd="0" presId="urn:microsoft.com/office/officeart/2009/layout/CircleArrowProcess"/>
    <dgm:cxn modelId="{8B6B8549-4B58-4E0D-9D27-637F0FA753B3}" type="presOf" srcId="{19C5AA81-7AEA-49DB-836B-5DAAEB3AD7D0}" destId="{1E3E23CD-0714-45FB-891C-D80A393828B8}" srcOrd="0" destOrd="0" presId="urn:microsoft.com/office/officeart/2009/layout/CircleArrowProcess"/>
    <dgm:cxn modelId="{7243BFED-9C86-4A88-BA54-3B22A7CDDAE4}" srcId="{19C5AA81-7AEA-49DB-836B-5DAAEB3AD7D0}" destId="{07BF8BDC-3DB6-42A6-A8A3-830AADA3DEDB}" srcOrd="0" destOrd="0" parTransId="{62801DF1-E94C-4D80-B5FC-20EDC2B0FA56}" sibTransId="{DFF71ED7-09AF-4526-B97D-A96FF685138A}"/>
    <dgm:cxn modelId="{A20E8199-9EDA-4948-9D92-99DD8E0992C7}" type="presOf" srcId="{9BF70C57-3260-49E6-AD0E-31EA2FE46043}" destId="{13A4229B-5A1D-4A67-812A-E2A63EE077E4}" srcOrd="0" destOrd="0" presId="urn:microsoft.com/office/officeart/2009/layout/CircleArrowProcess"/>
    <dgm:cxn modelId="{6C843764-9E7F-4549-A132-FC13F4C92459}" type="presOf" srcId="{88E38366-1794-44C5-A9A0-4D0C700AF177}" destId="{4D842671-E2BB-4AF4-9DEE-2483C15D9750}" srcOrd="0" destOrd="0" presId="urn:microsoft.com/office/officeart/2009/layout/CircleArrowProcess"/>
    <dgm:cxn modelId="{1D79DEA6-4277-4177-8F73-8AA745EFC7B0}" type="presParOf" srcId="{1E3E23CD-0714-45FB-891C-D80A393828B8}" destId="{4A1451B8-EA96-4824-8DF2-03BCBD169B47}" srcOrd="0" destOrd="0" presId="urn:microsoft.com/office/officeart/2009/layout/CircleArrowProcess"/>
    <dgm:cxn modelId="{34460876-0247-4C72-924F-3C503C99074E}" type="presParOf" srcId="{4A1451B8-EA96-4824-8DF2-03BCBD169B47}" destId="{DB14D3F2-735A-4034-93D4-1D252815C0F4}" srcOrd="0" destOrd="0" presId="urn:microsoft.com/office/officeart/2009/layout/CircleArrowProcess"/>
    <dgm:cxn modelId="{4C32991B-6F8A-44F0-8D21-70320FD0FEBD}" type="presParOf" srcId="{1E3E23CD-0714-45FB-891C-D80A393828B8}" destId="{9B9F9080-F4A4-439F-8210-F9CB8BF51422}" srcOrd="1" destOrd="0" presId="urn:microsoft.com/office/officeart/2009/layout/CircleArrowProcess"/>
    <dgm:cxn modelId="{90928400-7EEE-4C11-87CC-4A7ABE23F86D}" type="presParOf" srcId="{1E3E23CD-0714-45FB-891C-D80A393828B8}" destId="{F38E76ED-7D1A-42E9-8647-4D9FE9965B4D}" srcOrd="2" destOrd="0" presId="urn:microsoft.com/office/officeart/2009/layout/CircleArrowProcess"/>
    <dgm:cxn modelId="{679B025A-CC9E-413E-8C4E-7400499EF2F1}" type="presParOf" srcId="{F38E76ED-7D1A-42E9-8647-4D9FE9965B4D}" destId="{8F8C3062-C43D-4EC8-BFBA-600D64460E4A}" srcOrd="0" destOrd="0" presId="urn:microsoft.com/office/officeart/2009/layout/CircleArrowProcess"/>
    <dgm:cxn modelId="{68E47BC4-32F9-4348-99EA-76FB79A1E5C2}" type="presParOf" srcId="{1E3E23CD-0714-45FB-891C-D80A393828B8}" destId="{96505FC7-70BA-4D1F-A035-FFACAAADD1AC}" srcOrd="3" destOrd="0" presId="urn:microsoft.com/office/officeart/2009/layout/CircleArrowProcess"/>
    <dgm:cxn modelId="{E79100AC-8210-4186-920D-F29EDA141D8F}" type="presParOf" srcId="{1E3E23CD-0714-45FB-891C-D80A393828B8}" destId="{D578304B-7BA7-4D22-B366-52B36666B581}" srcOrd="4" destOrd="0" presId="urn:microsoft.com/office/officeart/2009/layout/CircleArrowProcess"/>
    <dgm:cxn modelId="{85976055-C962-4A0C-970B-0060AC4F8040}" type="presParOf" srcId="{D578304B-7BA7-4D22-B366-52B36666B581}" destId="{4AAC8110-13E6-4560-9B6F-2A06ACAD409E}" srcOrd="0" destOrd="0" presId="urn:microsoft.com/office/officeart/2009/layout/CircleArrowProcess"/>
    <dgm:cxn modelId="{7DF12813-AB6F-477A-991C-25A9178016E1}" type="presParOf" srcId="{1E3E23CD-0714-45FB-891C-D80A393828B8}" destId="{4D842671-E2BB-4AF4-9DEE-2483C15D9750}" srcOrd="5" destOrd="0" presId="urn:microsoft.com/office/officeart/2009/layout/CircleArrowProcess"/>
    <dgm:cxn modelId="{9E6BAFFA-B46A-41C2-ADFA-0E5848629AB2}" type="presParOf" srcId="{1E3E23CD-0714-45FB-891C-D80A393828B8}" destId="{7DF4E6CD-7609-4891-9BAE-103E4674996F}" srcOrd="6" destOrd="0" presId="urn:microsoft.com/office/officeart/2009/layout/CircleArrowProcess"/>
    <dgm:cxn modelId="{23385B5F-246B-4FAD-845D-5B3D0CDA2479}" type="presParOf" srcId="{7DF4E6CD-7609-4891-9BAE-103E4674996F}" destId="{FC7B8DEB-AACE-46C3-8A92-AE576CDF7ECE}" srcOrd="0" destOrd="0" presId="urn:microsoft.com/office/officeart/2009/layout/CircleArrowProcess"/>
    <dgm:cxn modelId="{12D483E8-33A2-4A1E-ABD6-3B60E7965DAE}" type="presParOf" srcId="{1E3E23CD-0714-45FB-891C-D80A393828B8}" destId="{13A4229B-5A1D-4A67-812A-E2A63EE077E4}" srcOrd="7" destOrd="0" presId="urn:microsoft.com/office/officeart/2009/layout/CircleArrowProcess"/>
    <dgm:cxn modelId="{FF102AE5-EBF1-4993-91F7-505DF7536983}" type="presParOf" srcId="{1E3E23CD-0714-45FB-891C-D80A393828B8}" destId="{154C5DFA-8587-4C65-AE76-524EC43F4FAD}" srcOrd="8" destOrd="0" presId="urn:microsoft.com/office/officeart/2009/layout/CircleArrowProcess"/>
    <dgm:cxn modelId="{8F17CDDD-0738-4B58-9CF4-0C1A3C48AAD4}" type="presParOf" srcId="{154C5DFA-8587-4C65-AE76-524EC43F4FAD}" destId="{F5F2A8AC-571A-4798-A896-204F72CDBBCD}" srcOrd="0" destOrd="0" presId="urn:microsoft.com/office/officeart/2009/layout/CircleArrowProcess"/>
    <dgm:cxn modelId="{1F024BD8-378F-465B-A0D3-087B550E6F62}" type="presParOf" srcId="{1E3E23CD-0714-45FB-891C-D80A393828B8}" destId="{BDAF338D-30A8-4BE4-96F1-A94A05DAEB4C}" srcOrd="9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κεφαλίδας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E65192-FEEF-4413-A5AE-095F8391B78F}" type="datetimeFigureOut">
              <a:rPr lang="el-GR" smtClean="0"/>
              <a:t>13/11/2018</a:t>
            </a:fld>
            <a:endParaRPr lang="el-GR"/>
          </a:p>
        </p:txBody>
      </p:sp>
      <p:sp>
        <p:nvSpPr>
          <p:cNvPr id="4" name="Θέση εικόνας διαφάνειας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Θέση σημειώσεων 4"/>
          <p:cNvSpPr>
            <a:spLocks noGrp="1"/>
          </p:cNvSpPr>
          <p:nvPr>
            <p:ph type="body" sz="quarter" idx="3"/>
          </p:nvPr>
        </p:nvSpPr>
        <p:spPr>
          <a:xfrm>
            <a:off x="685800" y="4689515"/>
            <a:ext cx="548640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l-GR"/>
              <a:t>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71800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5"/>
          </p:nvPr>
        </p:nvSpPr>
        <p:spPr>
          <a:xfrm>
            <a:off x="3884613" y="9377316"/>
            <a:ext cx="2971800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F80856-0284-463B-A39A-10BDD74E61C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0009289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F80856-0284-463B-A39A-10BDD74E61C1}" type="slidenum">
              <a:rPr lang="el-GR" smtClean="0"/>
              <a:t>1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762598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 smtClean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F80856-0284-463B-A39A-10BDD74E61C1}" type="slidenum">
              <a:rPr lang="el-GR" smtClean="0"/>
              <a:t>31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8781078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dirty="0" smtClean="0"/>
              <a:t>Παρεχόμενες υπηρεσίες κατά την εκδήλωση: </a:t>
            </a:r>
          </a:p>
          <a:p>
            <a:r>
              <a:rPr lang="el-GR" dirty="0" smtClean="0"/>
              <a:t> Διερμηνεία στην ελληνική νοηματική γλώσσα , κράτηση θέσεων κωφών , βαρήκοων ατόμων, </a:t>
            </a:r>
            <a:r>
              <a:rPr lang="el-GR" dirty="0" err="1" smtClean="0"/>
              <a:t>διασφαλιση</a:t>
            </a:r>
            <a:r>
              <a:rPr lang="el-GR" dirty="0" smtClean="0"/>
              <a:t> ορατότητας</a:t>
            </a:r>
          </a:p>
          <a:p>
            <a:r>
              <a:rPr lang="el-GR" dirty="0" err="1" smtClean="0"/>
              <a:t>Ενημερωση</a:t>
            </a:r>
            <a:r>
              <a:rPr lang="el-GR" dirty="0" smtClean="0"/>
              <a:t> </a:t>
            </a:r>
            <a:r>
              <a:rPr lang="el-GR" dirty="0" err="1" smtClean="0"/>
              <a:t>ομιλητων</a:t>
            </a:r>
            <a:r>
              <a:rPr lang="el-GR" dirty="0" smtClean="0"/>
              <a:t> ώστε να ακολουθούν ρυθμούς παρουσίασης που να επιτρέπουν στον διερμηνέα να ασκήσει την εργασία του. </a:t>
            </a:r>
          </a:p>
          <a:p>
            <a:r>
              <a:rPr lang="el-GR" dirty="0" smtClean="0"/>
              <a:t>Επίσης σκόπιμο είναι να δίνονται εκ των προτέρων στον διερμηνέα για την προετοιμασία του, αντίγραφα των παρουσιάσεων / ομιλιών.</a:t>
            </a:r>
          </a:p>
          <a:p>
            <a:r>
              <a:rPr lang="el-GR" dirty="0" smtClean="0"/>
              <a:t> Πρόβλεψη παροχής έντυπου ενημερωτικού υλικού σε </a:t>
            </a:r>
            <a:r>
              <a:rPr lang="el-GR" dirty="0" err="1" smtClean="0"/>
              <a:t>προσβάσιμες</a:t>
            </a:r>
            <a:r>
              <a:rPr lang="el-GR" dirty="0" smtClean="0"/>
              <a:t> μορφές (π.χ. ηλεκτρονικά αρχεία, </a:t>
            </a:r>
            <a:r>
              <a:rPr lang="el-GR" dirty="0" err="1" smtClean="0"/>
              <a:t>CDs</a:t>
            </a:r>
            <a:r>
              <a:rPr lang="el-GR" dirty="0" smtClean="0"/>
              <a:t>, έντυπα με μεγάλους χαρακτήρες, έντυπα σε γραφή </a:t>
            </a:r>
            <a:r>
              <a:rPr lang="el-GR" dirty="0" err="1" smtClean="0"/>
              <a:t>Braille</a:t>
            </a:r>
            <a:r>
              <a:rPr lang="el-GR" dirty="0" smtClean="0"/>
              <a:t> κλπ.) Εναλλακτικά, το ενημερωτικό υλικό θα διατίθεται ηλεκτρονικά σε </a:t>
            </a:r>
            <a:r>
              <a:rPr lang="el-GR" dirty="0" err="1" smtClean="0"/>
              <a:t>προσβάσιμη</a:t>
            </a:r>
            <a:r>
              <a:rPr lang="el-GR" dirty="0" smtClean="0"/>
              <a:t> ιστοσελίδα.</a:t>
            </a:r>
          </a:p>
          <a:p>
            <a:r>
              <a:rPr lang="el-GR" dirty="0" smtClean="0"/>
              <a:t> Προμήθεια μηχανήματος μεγέθυνσης του ήχου (</a:t>
            </a:r>
            <a:r>
              <a:rPr lang="el-GR" dirty="0" err="1" smtClean="0"/>
              <a:t>loop</a:t>
            </a:r>
            <a:r>
              <a:rPr lang="el-GR" dirty="0" smtClean="0"/>
              <a:t>) για τα βαρήκοα άτομα, (μπορεί να ζητηθεί από την εταιρία που κάνει την μικροφωνική εγκατάσταση της εκδήλωσης). Πρόβλεψη ανεμπόδιστης συνοδείας τυφλών και ατόμων με αναπηρία εν γένει από σκύλους/οδηγούς/βοηθούς ή πρόβλεψη ατόμων από το προσωπικό της διοργάνωσης, τα οποία θα υποστηρίξουν, σε περίπτωση που ζητηθεί, άτομα με αναπηρία (συνοδεία μέχρι τη θέση τους, κλήση μεταφορικού μέσου, υποστήριξη από/επιβίβασης κλπ.)</a:t>
            </a:r>
          </a:p>
          <a:p>
            <a:r>
              <a:rPr lang="el-GR" dirty="0" smtClean="0"/>
              <a:t> Στην περίπτωση παροχής γευμάτων να αναγράφεται από τον προμηθευτή σε καρτελάκι, η περιγραφή του εδέσματος και η καταλληλότητά του για άτομα με ιδιαίτερες διατροφικές ανάγκες π.χ. διαβητικούς.</a:t>
            </a:r>
          </a:p>
          <a:p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F80856-0284-463B-A39A-10BDD74E61C1}" type="slidenum">
              <a:rPr lang="el-GR" smtClean="0"/>
              <a:t>32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0040610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F80856-0284-463B-A39A-10BDD74E61C1}" type="slidenum">
              <a:rPr lang="el-GR" smtClean="0"/>
              <a:t>34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5844503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F80856-0284-463B-A39A-10BDD74E61C1}" type="slidenum">
              <a:rPr lang="el-GR" smtClean="0"/>
              <a:t>2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8923566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F80856-0284-463B-A39A-10BDD74E61C1}" type="slidenum">
              <a:rPr lang="el-GR" smtClean="0"/>
              <a:t>8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7207697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F80856-0284-463B-A39A-10BDD74E61C1}" type="slidenum">
              <a:rPr lang="el-GR" smtClean="0"/>
              <a:t>10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3337473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F80856-0284-463B-A39A-10BDD74E61C1}" type="slidenum">
              <a:rPr lang="el-GR" smtClean="0"/>
              <a:t>13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5821423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F80856-0284-463B-A39A-10BDD74E61C1}" type="slidenum">
              <a:rPr lang="el-GR" smtClean="0"/>
              <a:t>14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37979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F80856-0284-463B-A39A-10BDD74E61C1}" type="slidenum">
              <a:rPr lang="el-GR" smtClean="0"/>
              <a:t>15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10979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F80856-0284-463B-A39A-10BDD74E61C1}" type="slidenum">
              <a:rPr lang="el-GR" smtClean="0"/>
              <a:t>20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7357988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dirty="0"/>
              <a:t>3. </a:t>
            </a:r>
            <a:r>
              <a:rPr lang="el-GR" dirty="0" smtClean="0"/>
              <a:t>Εξασφαλίζει πράξεις </a:t>
            </a:r>
            <a:r>
              <a:rPr lang="el-GR" dirty="0"/>
              <a:t>ΕΚΤ , ΕΤΠΑ ή το Ταμείο Συνοχής, ο δικαιούχος ότι οι συμμετέχοντες στην πράξη έχουν ενημερωθεί γι’ αυτή τη χρηματοδότηση.</a:t>
            </a:r>
          </a:p>
          <a:p>
            <a:r>
              <a:rPr lang="el-GR" dirty="0"/>
              <a:t>Κάθε έγγραφο που αφορά στην εφαρμογή μιας πράξης, το οποίο απευθύνεται, στο κοινό ή στους συμμετέχοντες, συμπεριλαμβανομένης της βεβαίωσης παρακολούθησης ή άλλου πιστοποιητικού, περιλαμβάνει δήλωση στην οποία αναφέρεται ότι το επιχειρησιακό πρόγραμμα συγχρηματοδοτήθηκε από το Ταμείο ή τα Ταμεία.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F80856-0284-463B-A39A-10BDD74E61C1}" type="slidenum">
              <a:rPr lang="el-GR" smtClean="0"/>
              <a:t>25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77278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Τίτλος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l-GR"/>
              <a:t>Στυλ κύριου τίτλου</a:t>
            </a:r>
            <a:endParaRPr kumimoji="0" lang="en-US"/>
          </a:p>
        </p:txBody>
      </p:sp>
      <p:sp>
        <p:nvSpPr>
          <p:cNvPr id="28" name="Θέση ημερομηνίας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0092C-470F-4091-A4F5-A8DDE72AFDD8}" type="datetimeFigureOut">
              <a:rPr lang="el-GR" smtClean="0"/>
              <a:t>13/11/2018</a:t>
            </a:fld>
            <a:endParaRPr lang="el-GR"/>
          </a:p>
        </p:txBody>
      </p:sp>
      <p:sp>
        <p:nvSpPr>
          <p:cNvPr id="17" name="Θέση υποσέλιδου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29" name="Θέση αριθμού διαφάνειας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D23B8-DD7E-461B-B7AE-A2B798D4E21F}" type="slidenum">
              <a:rPr lang="el-GR" smtClean="0"/>
              <a:t>‹#›</a:t>
            </a:fld>
            <a:endParaRPr lang="el-GR"/>
          </a:p>
        </p:txBody>
      </p:sp>
      <p:sp>
        <p:nvSpPr>
          <p:cNvPr id="9" name="Υπότιτλος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l-GR"/>
              <a:t>Στυλ κύριου υπότιτλου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l-GR"/>
              <a:t>Στυλ κύριου τίτλου</a:t>
            </a:r>
            <a:endParaRPr kumimoji="0" lang="en-US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l-GR"/>
              <a:t>Στυλ υποδείγματος κειμένου</a:t>
            </a:r>
          </a:p>
          <a:p>
            <a:pPr lvl="1" eaLnBrk="1" latinLnBrk="0" hangingPunct="1"/>
            <a:r>
              <a:rPr lang="el-GR"/>
              <a:t>Δεύτερου επιπέδου</a:t>
            </a:r>
          </a:p>
          <a:p>
            <a:pPr lvl="2" eaLnBrk="1" latinLnBrk="0" hangingPunct="1"/>
            <a:r>
              <a:rPr lang="el-GR"/>
              <a:t>Τρίτου επιπέδου</a:t>
            </a:r>
          </a:p>
          <a:p>
            <a:pPr lvl="3" eaLnBrk="1" latinLnBrk="0" hangingPunct="1"/>
            <a:r>
              <a:rPr lang="el-GR"/>
              <a:t>Τέταρτου επιπέδου</a:t>
            </a:r>
          </a:p>
          <a:p>
            <a:pPr lvl="4" eaLnBrk="1" latinLnBrk="0" hangingPunct="1"/>
            <a:r>
              <a:rPr lang="el-GR"/>
              <a:t>Πέμπτου επιπέδου</a:t>
            </a:r>
            <a:endParaRPr kumimoji="0" lang="en-US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0092C-470F-4091-A4F5-A8DDE72AFDD8}" type="datetimeFigureOut">
              <a:rPr lang="el-GR" smtClean="0"/>
              <a:t>13/11/2018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D23B8-DD7E-461B-B7AE-A2B798D4E21F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ατακόρυφος τίτλος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l-GR"/>
              <a:t>Στυλ κύριου τίτλου</a:t>
            </a:r>
            <a:endParaRPr kumimoji="0" lang="en-US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l-GR"/>
              <a:t>Στυλ υποδείγματος κειμένου</a:t>
            </a:r>
          </a:p>
          <a:p>
            <a:pPr lvl="1" eaLnBrk="1" latinLnBrk="0" hangingPunct="1"/>
            <a:r>
              <a:rPr lang="el-GR"/>
              <a:t>Δεύτερου επιπέδου</a:t>
            </a:r>
          </a:p>
          <a:p>
            <a:pPr lvl="2" eaLnBrk="1" latinLnBrk="0" hangingPunct="1"/>
            <a:r>
              <a:rPr lang="el-GR"/>
              <a:t>Τρίτου επιπέδου</a:t>
            </a:r>
          </a:p>
          <a:p>
            <a:pPr lvl="3" eaLnBrk="1" latinLnBrk="0" hangingPunct="1"/>
            <a:r>
              <a:rPr lang="el-GR"/>
              <a:t>Τέταρτου επιπέδου</a:t>
            </a:r>
          </a:p>
          <a:p>
            <a:pPr lvl="4" eaLnBrk="1" latinLnBrk="0" hangingPunct="1"/>
            <a:r>
              <a:rPr lang="el-GR"/>
              <a:t>Πέμπτου επιπέδου</a:t>
            </a:r>
            <a:endParaRPr kumimoji="0" lang="en-US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0092C-470F-4091-A4F5-A8DDE72AFDD8}" type="datetimeFigureOut">
              <a:rPr lang="el-GR" smtClean="0"/>
              <a:t>13/11/2018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D23B8-DD7E-461B-B7AE-A2B798D4E21F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l-GR"/>
              <a:t>Στυλ κύριου τίτλου</a:t>
            </a:r>
            <a:endParaRPr kumimoji="0" lang="en-US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l-GR"/>
              <a:t>Στυλ υποδείγματος κειμένου</a:t>
            </a:r>
          </a:p>
          <a:p>
            <a:pPr lvl="1" eaLnBrk="1" latinLnBrk="0" hangingPunct="1"/>
            <a:r>
              <a:rPr lang="el-GR"/>
              <a:t>Δεύτερου επιπέδου</a:t>
            </a:r>
          </a:p>
          <a:p>
            <a:pPr lvl="2" eaLnBrk="1" latinLnBrk="0" hangingPunct="1"/>
            <a:r>
              <a:rPr lang="el-GR"/>
              <a:t>Τρίτου επιπέδου</a:t>
            </a:r>
          </a:p>
          <a:p>
            <a:pPr lvl="3" eaLnBrk="1" latinLnBrk="0" hangingPunct="1"/>
            <a:r>
              <a:rPr lang="el-GR"/>
              <a:t>Τέταρτου επιπέδου</a:t>
            </a:r>
          </a:p>
          <a:p>
            <a:pPr lvl="4" eaLnBrk="1" latinLnBrk="0" hangingPunct="1"/>
            <a:r>
              <a:rPr lang="el-GR"/>
              <a:t>Πέμπτου επιπέδου</a:t>
            </a:r>
            <a:endParaRPr kumimoji="0" lang="en-US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0092C-470F-4091-A4F5-A8DDE72AFDD8}" type="datetimeFigureOut">
              <a:rPr lang="el-GR" smtClean="0"/>
              <a:t>13/11/2018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D23B8-DD7E-461B-B7AE-A2B798D4E21F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l-GR"/>
              <a:t>Στυλ κύριου τίτλου</a:t>
            </a:r>
            <a:endParaRPr kumimoji="0" lang="en-US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l-GR"/>
              <a:t>Στυλ υποδείγματος κειμένου</a:t>
            </a:r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0092C-470F-4091-A4F5-A8DDE72AFDD8}" type="datetimeFigureOut">
              <a:rPr lang="el-GR" smtClean="0"/>
              <a:t>13/11/2018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956D23B8-DD7E-461B-B7AE-A2B798D4E21F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l-GR"/>
              <a:t>Στυλ κύριου τίτλου</a:t>
            </a:r>
            <a:endParaRPr kumimoji="0" lang="en-US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l-GR"/>
              <a:t>Στυλ υποδείγματος κειμένου</a:t>
            </a:r>
          </a:p>
          <a:p>
            <a:pPr lvl="1" eaLnBrk="1" latinLnBrk="0" hangingPunct="1"/>
            <a:r>
              <a:rPr lang="el-GR"/>
              <a:t>Δεύτερου επιπέδου</a:t>
            </a:r>
          </a:p>
          <a:p>
            <a:pPr lvl="2" eaLnBrk="1" latinLnBrk="0" hangingPunct="1"/>
            <a:r>
              <a:rPr lang="el-GR"/>
              <a:t>Τρίτου επιπέδου</a:t>
            </a:r>
          </a:p>
          <a:p>
            <a:pPr lvl="3" eaLnBrk="1" latinLnBrk="0" hangingPunct="1"/>
            <a:r>
              <a:rPr lang="el-GR"/>
              <a:t>Τέταρτου επιπέδου</a:t>
            </a:r>
          </a:p>
          <a:p>
            <a:pPr lvl="4" eaLnBrk="1" latinLnBrk="0" hangingPunct="1"/>
            <a:r>
              <a:rPr lang="el-GR"/>
              <a:t>Πέμπτου επιπέδου</a:t>
            </a:r>
            <a:endParaRPr kumimoji="0" lang="en-US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l-GR"/>
              <a:t>Στυλ υποδείγματος κειμένου</a:t>
            </a:r>
          </a:p>
          <a:p>
            <a:pPr lvl="1" eaLnBrk="1" latinLnBrk="0" hangingPunct="1"/>
            <a:r>
              <a:rPr lang="el-GR"/>
              <a:t>Δεύτερου επιπέδου</a:t>
            </a:r>
          </a:p>
          <a:p>
            <a:pPr lvl="2" eaLnBrk="1" latinLnBrk="0" hangingPunct="1"/>
            <a:r>
              <a:rPr lang="el-GR"/>
              <a:t>Τρίτου επιπέδου</a:t>
            </a:r>
          </a:p>
          <a:p>
            <a:pPr lvl="3" eaLnBrk="1" latinLnBrk="0" hangingPunct="1"/>
            <a:r>
              <a:rPr lang="el-GR"/>
              <a:t>Τέταρτου επιπέδου</a:t>
            </a:r>
          </a:p>
          <a:p>
            <a:pPr lvl="4" eaLnBrk="1" latinLnBrk="0" hangingPunct="1"/>
            <a:r>
              <a:rPr lang="el-GR"/>
              <a:t>Πέμπτου επιπέδου</a:t>
            </a:r>
            <a:endParaRPr kumimoji="0" lang="en-US"/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0092C-470F-4091-A4F5-A8DDE72AFDD8}" type="datetimeFigureOut">
              <a:rPr lang="el-GR" smtClean="0"/>
              <a:t>13/11/2018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D23B8-DD7E-461B-B7AE-A2B798D4E21F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l-GR"/>
              <a:t>Στυλ κύριου τίτλου</a:t>
            </a:r>
            <a:endParaRPr kumimoji="0" lang="en-US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l-GR"/>
              <a:t>Στυλ υποδείγματος κειμένου</a:t>
            </a:r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l-GR"/>
              <a:t>Στυλ υποδείγματος κειμένου</a:t>
            </a:r>
          </a:p>
        </p:txBody>
      </p:sp>
      <p:sp>
        <p:nvSpPr>
          <p:cNvPr id="5" name="Θέση περιεχομένου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l-GR"/>
              <a:t>Στυλ υποδείγματος κειμένου</a:t>
            </a:r>
          </a:p>
          <a:p>
            <a:pPr lvl="1" eaLnBrk="1" latinLnBrk="0" hangingPunct="1"/>
            <a:r>
              <a:rPr lang="el-GR"/>
              <a:t>Δεύτερου επιπέδου</a:t>
            </a:r>
          </a:p>
          <a:p>
            <a:pPr lvl="2" eaLnBrk="1" latinLnBrk="0" hangingPunct="1"/>
            <a:r>
              <a:rPr lang="el-GR"/>
              <a:t>Τρίτου επιπέδου</a:t>
            </a:r>
          </a:p>
          <a:p>
            <a:pPr lvl="3" eaLnBrk="1" latinLnBrk="0" hangingPunct="1"/>
            <a:r>
              <a:rPr lang="el-GR"/>
              <a:t>Τέταρτου επιπέδου</a:t>
            </a:r>
          </a:p>
          <a:p>
            <a:pPr lvl="4" eaLnBrk="1" latinLnBrk="0" hangingPunct="1"/>
            <a:r>
              <a:rPr lang="el-GR"/>
              <a:t>Πέμπτου επιπέδου</a:t>
            </a:r>
            <a:endParaRPr kumimoji="0" lang="en-US"/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l-GR"/>
              <a:t>Στυλ υποδείγματος κειμένου</a:t>
            </a:r>
          </a:p>
          <a:p>
            <a:pPr lvl="1" eaLnBrk="1" latinLnBrk="0" hangingPunct="1"/>
            <a:r>
              <a:rPr lang="el-GR"/>
              <a:t>Δεύτερου επιπέδου</a:t>
            </a:r>
          </a:p>
          <a:p>
            <a:pPr lvl="2" eaLnBrk="1" latinLnBrk="0" hangingPunct="1"/>
            <a:r>
              <a:rPr lang="el-GR"/>
              <a:t>Τρίτου επιπέδου</a:t>
            </a:r>
          </a:p>
          <a:p>
            <a:pPr lvl="3" eaLnBrk="1" latinLnBrk="0" hangingPunct="1"/>
            <a:r>
              <a:rPr lang="el-GR"/>
              <a:t>Τέταρτου επιπέδου</a:t>
            </a:r>
          </a:p>
          <a:p>
            <a:pPr lvl="4" eaLnBrk="1" latinLnBrk="0" hangingPunct="1"/>
            <a:r>
              <a:rPr lang="el-GR"/>
              <a:t>Πέμπτου επιπέδου</a:t>
            </a:r>
            <a:endParaRPr kumimoji="0" lang="en-US"/>
          </a:p>
        </p:txBody>
      </p:sp>
      <p:sp>
        <p:nvSpPr>
          <p:cNvPr id="7" name="Θέση ημερομηνίας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0092C-470F-4091-A4F5-A8DDE72AFDD8}" type="datetimeFigureOut">
              <a:rPr lang="el-GR" smtClean="0"/>
              <a:t>13/11/2018</a:t>
            </a:fld>
            <a:endParaRPr lang="el-GR"/>
          </a:p>
        </p:txBody>
      </p:sp>
      <p:sp>
        <p:nvSpPr>
          <p:cNvPr id="8" name="Θέση υποσέλιδου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Θέση αριθμού διαφάνειας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D23B8-DD7E-461B-B7AE-A2B798D4E21F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l-GR"/>
              <a:t>Στυλ κύριου τίτλου</a:t>
            </a:r>
            <a:endParaRPr kumimoji="0" lang="en-US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0092C-470F-4091-A4F5-A8DDE72AFDD8}" type="datetimeFigureOut">
              <a:rPr lang="el-GR" smtClean="0"/>
              <a:t>13/11/2018</a:t>
            </a:fld>
            <a:endParaRPr lang="el-GR"/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D23B8-DD7E-461B-B7AE-A2B798D4E21F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ημερομηνίας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0092C-470F-4091-A4F5-A8DDE72AFDD8}" type="datetimeFigureOut">
              <a:rPr lang="el-GR" smtClean="0"/>
              <a:t>13/11/2018</a:t>
            </a:fld>
            <a:endParaRPr lang="el-GR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D23B8-DD7E-461B-B7AE-A2B798D4E21F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l-GR"/>
              <a:t>Στυλ κύριου τίτλου</a:t>
            </a:r>
            <a:endParaRPr kumimoji="0" lang="en-US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l-GR"/>
              <a:t>Στυλ υποδείγματος κειμένου</a:t>
            </a:r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l-GR"/>
              <a:t>Στυλ υποδείγματος κειμένου</a:t>
            </a:r>
          </a:p>
          <a:p>
            <a:pPr lvl="1" eaLnBrk="1" latinLnBrk="0" hangingPunct="1"/>
            <a:r>
              <a:rPr lang="el-GR"/>
              <a:t>Δεύτερου επιπέδου</a:t>
            </a:r>
          </a:p>
          <a:p>
            <a:pPr lvl="2" eaLnBrk="1" latinLnBrk="0" hangingPunct="1"/>
            <a:r>
              <a:rPr lang="el-GR"/>
              <a:t>Τρίτου επιπέδου</a:t>
            </a:r>
          </a:p>
          <a:p>
            <a:pPr lvl="3" eaLnBrk="1" latinLnBrk="0" hangingPunct="1"/>
            <a:r>
              <a:rPr lang="el-GR"/>
              <a:t>Τέταρτου επιπέδου</a:t>
            </a:r>
          </a:p>
          <a:p>
            <a:pPr lvl="4" eaLnBrk="1" latinLnBrk="0" hangingPunct="1"/>
            <a:r>
              <a:rPr lang="el-GR"/>
              <a:t>Πέμπτου επιπέδου</a:t>
            </a:r>
            <a:endParaRPr kumimoji="0" lang="en-US"/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0092C-470F-4091-A4F5-A8DDE72AFDD8}" type="datetimeFigureOut">
              <a:rPr lang="el-GR" smtClean="0"/>
              <a:t>13/11/2018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D23B8-DD7E-461B-B7AE-A2B798D4E21F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l-GR"/>
              <a:t>Στυλ κύριου τίτλου</a:t>
            </a:r>
            <a:endParaRPr kumimoji="0" lang="en-US"/>
          </a:p>
        </p:txBody>
      </p:sp>
      <p:sp>
        <p:nvSpPr>
          <p:cNvPr id="3" name="Θέση εικόνας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l-GR">
                <a:solidFill>
                  <a:schemeClr val="lt1"/>
                </a:solidFill>
                <a:latin typeface="+mn-lt"/>
                <a:ea typeface="+mn-ea"/>
                <a:cs typeface="+mn-cs"/>
              </a:rPr>
              <a:t>Κάντε κλικ στο εικονίδιο για να προσθέσετε μια εικόνα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l-GR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0092C-470F-4091-A4F5-A8DDE72AFDD8}" type="datetimeFigureOut">
              <a:rPr lang="el-GR" smtClean="0"/>
              <a:t>13/11/2018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D23B8-DD7E-461B-B7AE-A2B798D4E21F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Θέση τίτλου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l-GR"/>
              <a:t>Στυλ κύριου τίτλου</a:t>
            </a:r>
            <a:endParaRPr kumimoji="0" lang="en-US"/>
          </a:p>
        </p:txBody>
      </p:sp>
      <p:sp>
        <p:nvSpPr>
          <p:cNvPr id="13" name="Θέση κειμένου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l-GR"/>
              <a:t>Στυλ υποδείγματος κειμένου</a:t>
            </a:r>
          </a:p>
          <a:p>
            <a:pPr lvl="1" eaLnBrk="1" latinLnBrk="0" hangingPunct="1"/>
            <a:r>
              <a:rPr kumimoji="0" lang="el-GR"/>
              <a:t>Δεύτερου επιπέδου</a:t>
            </a:r>
          </a:p>
          <a:p>
            <a:pPr lvl="2" eaLnBrk="1" latinLnBrk="0" hangingPunct="1"/>
            <a:r>
              <a:rPr kumimoji="0" lang="el-GR"/>
              <a:t>Τρίτου επιπέδου</a:t>
            </a:r>
          </a:p>
          <a:p>
            <a:pPr lvl="3" eaLnBrk="1" latinLnBrk="0" hangingPunct="1"/>
            <a:r>
              <a:rPr kumimoji="0" lang="el-GR"/>
              <a:t>Τέταρτου επιπέδου</a:t>
            </a:r>
          </a:p>
          <a:p>
            <a:pPr lvl="4" eaLnBrk="1" latinLnBrk="0" hangingPunct="1"/>
            <a:r>
              <a:rPr kumimoji="0" lang="el-GR"/>
              <a:t>Πέμπτου επιπέδου</a:t>
            </a:r>
            <a:endParaRPr kumimoji="0" lang="en-US"/>
          </a:p>
        </p:txBody>
      </p:sp>
      <p:sp>
        <p:nvSpPr>
          <p:cNvPr id="14" name="Θέση ημερομηνίας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0F0092C-470F-4091-A4F5-A8DDE72AFDD8}" type="datetimeFigureOut">
              <a:rPr lang="el-GR" smtClean="0"/>
              <a:t>13/11/2018</a:t>
            </a:fld>
            <a:endParaRPr lang="el-GR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23" name="Θέση αριθμού διαφάνειας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56D23B8-DD7E-461B-B7AE-A2B798D4E21F}" type="slidenum">
              <a:rPr lang="el-GR" smtClean="0"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7.emf"/><Relationship Id="rId4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9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685800" y="1196753"/>
            <a:ext cx="7558608" cy="1152128"/>
          </a:xfrm>
        </p:spPr>
        <p:txBody>
          <a:bodyPr>
            <a:noAutofit/>
          </a:bodyPr>
          <a:lstStyle/>
          <a:p>
            <a:r>
              <a:rPr lang="el-GR" sz="3400" dirty="0" err="1">
                <a:solidFill>
                  <a:schemeClr val="bg2">
                    <a:lumMod val="25000"/>
                  </a:schemeClr>
                </a:solidFill>
                <a:effectLst/>
              </a:rPr>
              <a:t>ΘΕματα</a:t>
            </a:r>
            <a:r>
              <a:rPr lang="el-GR" sz="3400" dirty="0">
                <a:solidFill>
                  <a:schemeClr val="bg2">
                    <a:lumMod val="25000"/>
                  </a:schemeClr>
                </a:solidFill>
                <a:effectLst/>
              </a:rPr>
              <a:t> </a:t>
            </a:r>
            <a:r>
              <a:rPr lang="el-GR" sz="3400" dirty="0" err="1">
                <a:solidFill>
                  <a:schemeClr val="bg2">
                    <a:lumMod val="25000"/>
                  </a:schemeClr>
                </a:solidFill>
                <a:effectLst/>
              </a:rPr>
              <a:t>ΠληροφΟρησηΣ</a:t>
            </a:r>
            <a:r>
              <a:rPr lang="el-GR" sz="3400" dirty="0">
                <a:solidFill>
                  <a:schemeClr val="bg2">
                    <a:lumMod val="25000"/>
                  </a:schemeClr>
                </a:solidFill>
                <a:effectLst/>
              </a:rPr>
              <a:t> &amp; </a:t>
            </a:r>
            <a:r>
              <a:rPr lang="el-GR" sz="3400" dirty="0" err="1">
                <a:solidFill>
                  <a:schemeClr val="bg2">
                    <a:lumMod val="25000"/>
                  </a:schemeClr>
                </a:solidFill>
                <a:effectLst/>
              </a:rPr>
              <a:t>ΕπικοινωνΙαΣ</a:t>
            </a:r>
            <a:endParaRPr lang="el-GR" sz="3400" dirty="0">
              <a:solidFill>
                <a:schemeClr val="bg2">
                  <a:lumMod val="25000"/>
                </a:schemeClr>
              </a:solidFill>
              <a:effectLst/>
            </a:endParaRPr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>
          <a:xfrm>
            <a:off x="395535" y="2780928"/>
            <a:ext cx="8419305" cy="2304256"/>
          </a:xfrm>
        </p:spPr>
        <p:txBody>
          <a:bodyPr>
            <a:normAutofit fontScale="77500" lnSpcReduction="20000"/>
          </a:bodyPr>
          <a:lstStyle/>
          <a:p>
            <a:r>
              <a:rPr lang="el-GR" sz="3600" b="1" dirty="0">
                <a:solidFill>
                  <a:schemeClr val="bg2">
                    <a:lumMod val="25000"/>
                  </a:schemeClr>
                </a:solidFill>
              </a:rPr>
              <a:t>Ειδικότερες υποχρεώσεις για </a:t>
            </a:r>
            <a:r>
              <a:rPr lang="el-GR" sz="3600" b="1" dirty="0" smtClean="0">
                <a:solidFill>
                  <a:schemeClr val="bg2">
                    <a:lumMod val="25000"/>
                  </a:schemeClr>
                </a:solidFill>
              </a:rPr>
              <a:t>Δικαιούχους</a:t>
            </a:r>
          </a:p>
          <a:p>
            <a:endParaRPr lang="el-GR" sz="3000" b="1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el-GR" dirty="0">
                <a:solidFill>
                  <a:schemeClr val="bg2">
                    <a:lumMod val="25000"/>
                  </a:schemeClr>
                </a:solidFill>
              </a:rPr>
              <a:t>Υποδείγματα </a:t>
            </a:r>
            <a:r>
              <a:rPr lang="el-GR" dirty="0" smtClean="0">
                <a:solidFill>
                  <a:schemeClr val="bg2">
                    <a:lumMod val="25000"/>
                  </a:schemeClr>
                </a:solidFill>
              </a:rPr>
              <a:t>– Παραδείγματα</a:t>
            </a:r>
            <a:endParaRPr lang="el-GR" dirty="0" smtClean="0">
              <a:solidFill>
                <a:schemeClr val="bg2">
                  <a:lumMod val="25000"/>
                </a:schemeClr>
              </a:solidFill>
            </a:endParaRPr>
          </a:p>
          <a:p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el-GR" sz="2100" b="1" dirty="0" smtClean="0">
                <a:solidFill>
                  <a:schemeClr val="bg2">
                    <a:lumMod val="25000"/>
                  </a:schemeClr>
                </a:solidFill>
              </a:rPr>
              <a:t>Εισηγήτρια </a:t>
            </a:r>
          </a:p>
          <a:p>
            <a:r>
              <a:rPr lang="el-GR" sz="2100" dirty="0" smtClean="0">
                <a:solidFill>
                  <a:schemeClr val="bg2">
                    <a:lumMod val="25000"/>
                  </a:schemeClr>
                </a:solidFill>
              </a:rPr>
              <a:t>Ιωάννα Αλεξανδρή</a:t>
            </a:r>
          </a:p>
          <a:p>
            <a:r>
              <a:rPr lang="el-GR" sz="2100" dirty="0" smtClean="0">
                <a:solidFill>
                  <a:schemeClr val="bg2">
                    <a:lumMod val="25000"/>
                  </a:schemeClr>
                </a:solidFill>
              </a:rPr>
              <a:t>Στέλεχος ΕΥΔ ΕΠ Πελοποννήσου</a:t>
            </a:r>
            <a:endParaRPr lang="el-GR" sz="21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1"/>
            <a:ext cx="1563095" cy="934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178911"/>
            <a:ext cx="1506537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931" y="5589240"/>
            <a:ext cx="1663700" cy="98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Εικόνα 7" descr="logo_ΠΕΠ_F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6936" y="5427315"/>
            <a:ext cx="2287905" cy="1149350"/>
          </a:xfrm>
          <a:prstGeom prst="rect">
            <a:avLst/>
          </a:prstGeom>
          <a:noFill/>
        </p:spPr>
      </p:pic>
      <p:sp>
        <p:nvSpPr>
          <p:cNvPr id="4" name="Ορθογώνιο 3"/>
          <p:cNvSpPr/>
          <p:nvPr/>
        </p:nvSpPr>
        <p:spPr>
          <a:xfrm>
            <a:off x="2051720" y="6082952"/>
            <a:ext cx="19442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1200" b="1" dirty="0"/>
              <a:t>Ευρωπαϊκή Ένωση</a:t>
            </a:r>
          </a:p>
          <a:p>
            <a:r>
              <a:rPr lang="el-GR" sz="1000" dirty="0"/>
              <a:t>Ευρωπαϊκά Διαρθρωτικά</a:t>
            </a:r>
          </a:p>
          <a:p>
            <a:r>
              <a:rPr lang="el-GR" sz="1000" dirty="0" smtClean="0"/>
              <a:t>και </a:t>
            </a:r>
            <a:r>
              <a:rPr lang="el-GR" sz="1000" dirty="0"/>
              <a:t>Επενδυτικά Ταμεία</a:t>
            </a:r>
          </a:p>
        </p:txBody>
      </p:sp>
    </p:spTree>
    <p:extLst>
      <p:ext uri="{BB962C8B-B14F-4D97-AF65-F5344CB8AC3E}">
        <p14:creationId xmlns:p14="http://schemas.microsoft.com/office/powerpoint/2010/main" val="1008215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ln>
            <a:solidFill>
              <a:srgbClr val="FF3399"/>
            </a:solidFill>
          </a:ln>
        </p:spPr>
        <p:txBody>
          <a:bodyPr>
            <a:noAutofit/>
          </a:bodyPr>
          <a:lstStyle/>
          <a:p>
            <a:r>
              <a:rPr lang="el-GR" sz="2400" dirty="0">
                <a:solidFill>
                  <a:schemeClr val="bg2">
                    <a:lumMod val="25000"/>
                  </a:schemeClr>
                </a:solidFill>
                <a:effectLst/>
              </a:rPr>
              <a:t>Υποχρεώσεις Δικαιούχων:</a:t>
            </a:r>
            <a:br>
              <a:rPr lang="el-GR" sz="2400" dirty="0">
                <a:solidFill>
                  <a:schemeClr val="bg2">
                    <a:lumMod val="25000"/>
                  </a:schemeClr>
                </a:solidFill>
                <a:effectLst/>
              </a:rPr>
            </a:br>
            <a:r>
              <a:rPr lang="el-GR" sz="2400" dirty="0">
                <a:solidFill>
                  <a:schemeClr val="bg2">
                    <a:lumMod val="25000"/>
                  </a:schemeClr>
                </a:solidFill>
                <a:effectLst/>
              </a:rPr>
              <a:t>Διαδίκτυο, κινητά, </a:t>
            </a:r>
            <a:r>
              <a:rPr lang="en-US" sz="2400" dirty="0">
                <a:solidFill>
                  <a:schemeClr val="bg2">
                    <a:lumMod val="25000"/>
                  </a:schemeClr>
                </a:solidFill>
                <a:effectLst/>
              </a:rPr>
              <a:t>tablet, </a:t>
            </a:r>
            <a:r>
              <a:rPr lang="el-GR" sz="2400" dirty="0">
                <a:solidFill>
                  <a:schemeClr val="bg2">
                    <a:lumMod val="25000"/>
                  </a:schemeClr>
                </a:solidFill>
                <a:effectLst/>
              </a:rPr>
              <a:t>κλπ</a:t>
            </a:r>
            <a:r>
              <a:rPr lang="el-GR" sz="2400" dirty="0" smtClean="0">
                <a:solidFill>
                  <a:schemeClr val="bg2">
                    <a:lumMod val="25000"/>
                  </a:schemeClr>
                </a:solidFill>
                <a:effectLst/>
              </a:rPr>
              <a:t>.</a:t>
            </a:r>
            <a:endParaRPr lang="el-GR" sz="2400" dirty="0">
              <a:solidFill>
                <a:schemeClr val="bg2">
                  <a:lumMod val="25000"/>
                </a:schemeClr>
              </a:solidFill>
              <a:effectLst/>
            </a:endParaRP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37160" indent="0">
              <a:buNone/>
            </a:pPr>
            <a:r>
              <a:rPr lang="el-GR" sz="2000" dirty="0" smtClean="0">
                <a:solidFill>
                  <a:schemeClr val="bg2">
                    <a:lumMod val="25000"/>
                  </a:schemeClr>
                </a:solidFill>
              </a:rPr>
              <a:t>κατά την υλοποίηση συγχρηματοδοτούμενων πράξεων</a:t>
            </a:r>
          </a:p>
          <a:p>
            <a:pPr>
              <a:buClr>
                <a:srgbClr val="FF0000"/>
              </a:buClr>
              <a:buSzPct val="70000"/>
              <a:buFont typeface="Wingdings" panose="05000000000000000000" pitchFamily="2" charset="2"/>
              <a:buChar char="ü"/>
            </a:pPr>
            <a:r>
              <a:rPr lang="el-GR" sz="2000" dirty="0" smtClean="0">
                <a:solidFill>
                  <a:schemeClr val="bg2">
                    <a:lumMod val="25000"/>
                  </a:schemeClr>
                </a:solidFill>
              </a:rPr>
              <a:t>περιγραφή πράξης</a:t>
            </a:r>
          </a:p>
          <a:p>
            <a:pPr marL="137160" indent="0">
              <a:buClr>
                <a:srgbClr val="FF0000"/>
              </a:buClr>
              <a:buSzPct val="70000"/>
              <a:buNone/>
            </a:pPr>
            <a:endParaRPr lang="el-GR" sz="2000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buClr>
                <a:srgbClr val="FF0000"/>
              </a:buClr>
              <a:buSzPct val="70000"/>
              <a:buFont typeface="Wingdings" panose="05000000000000000000" pitchFamily="2" charset="2"/>
              <a:buChar char="ü"/>
            </a:pPr>
            <a:r>
              <a:rPr lang="el-GR" sz="2000" dirty="0" smtClean="0">
                <a:solidFill>
                  <a:schemeClr val="bg2">
                    <a:lumMod val="25000"/>
                  </a:schemeClr>
                </a:solidFill>
              </a:rPr>
              <a:t>στόχοι</a:t>
            </a:r>
          </a:p>
          <a:p>
            <a:pPr>
              <a:buClr>
                <a:srgbClr val="FF0000"/>
              </a:buClr>
              <a:buSzPct val="70000"/>
              <a:buFont typeface="Wingdings" panose="05000000000000000000" pitchFamily="2" charset="2"/>
              <a:buChar char="ü"/>
            </a:pPr>
            <a:endParaRPr lang="el-GR" sz="2000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buClr>
                <a:srgbClr val="FF0000"/>
              </a:buClr>
              <a:buSzPct val="70000"/>
              <a:buFont typeface="Wingdings" panose="05000000000000000000" pitchFamily="2" charset="2"/>
              <a:buChar char="ü"/>
            </a:pPr>
            <a:r>
              <a:rPr lang="el-GR" sz="2000" dirty="0" smtClean="0">
                <a:solidFill>
                  <a:schemeClr val="bg2">
                    <a:lumMod val="25000"/>
                  </a:schemeClr>
                </a:solidFill>
              </a:rPr>
              <a:t>αποτελέσματά </a:t>
            </a:r>
          </a:p>
          <a:p>
            <a:pPr>
              <a:buClr>
                <a:srgbClr val="FF0000"/>
              </a:buClr>
              <a:buSzPct val="70000"/>
              <a:buFont typeface="Wingdings" panose="05000000000000000000" pitchFamily="2" charset="2"/>
              <a:buChar char="ü"/>
            </a:pPr>
            <a:endParaRPr lang="el-GR" sz="2000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buClr>
                <a:srgbClr val="FF0000"/>
              </a:buClr>
              <a:buSzPct val="70000"/>
              <a:buFont typeface="Wingdings" panose="05000000000000000000" pitchFamily="2" charset="2"/>
              <a:buChar char="ü"/>
            </a:pPr>
            <a:r>
              <a:rPr lang="el-GR" sz="2000" dirty="0" smtClean="0">
                <a:solidFill>
                  <a:schemeClr val="bg2">
                    <a:lumMod val="25000"/>
                  </a:schemeClr>
                </a:solidFill>
              </a:rPr>
              <a:t>χρηματοδοτική </a:t>
            </a:r>
            <a:r>
              <a:rPr lang="el-GR" sz="2000" dirty="0">
                <a:solidFill>
                  <a:schemeClr val="bg2">
                    <a:lumMod val="25000"/>
                  </a:schemeClr>
                </a:solidFill>
              </a:rPr>
              <a:t>συνδρομή </a:t>
            </a:r>
            <a:r>
              <a:rPr lang="el-GR" sz="2000" dirty="0" smtClean="0">
                <a:solidFill>
                  <a:schemeClr val="bg2">
                    <a:lumMod val="25000"/>
                  </a:schemeClr>
                </a:solidFill>
              </a:rPr>
              <a:t>Ένωσης</a:t>
            </a:r>
          </a:p>
          <a:p>
            <a:pPr>
              <a:buClr>
                <a:srgbClr val="FF0000"/>
              </a:buClr>
              <a:buSzPct val="70000"/>
              <a:buFont typeface="Wingdings" panose="05000000000000000000" pitchFamily="2" charset="2"/>
              <a:buChar char="ü"/>
            </a:pPr>
            <a:endParaRPr lang="el-GR" sz="2000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buClr>
                <a:srgbClr val="FF0000"/>
              </a:buClr>
              <a:buSzPct val="70000"/>
              <a:buFont typeface="Wingdings" panose="05000000000000000000" pitchFamily="2" charset="2"/>
              <a:buChar char="ü"/>
            </a:pPr>
            <a:r>
              <a:rPr lang="el-GR" sz="2000" dirty="0" smtClean="0">
                <a:solidFill>
                  <a:schemeClr val="bg2">
                    <a:lumMod val="25000"/>
                  </a:schemeClr>
                </a:solidFill>
              </a:rPr>
              <a:t>Οπτική Ταυτότητα</a:t>
            </a:r>
          </a:p>
          <a:p>
            <a:pPr>
              <a:buClr>
                <a:srgbClr val="FF0000"/>
              </a:buClr>
              <a:buSzPct val="70000"/>
              <a:buFont typeface="Courier New" panose="02070309020205020404" pitchFamily="49" charset="0"/>
              <a:buChar char="o"/>
            </a:pPr>
            <a:endParaRPr lang="el-GR" sz="2000" dirty="0">
              <a:solidFill>
                <a:schemeClr val="bg2">
                  <a:lumMod val="25000"/>
                </a:schemeClr>
              </a:solidFill>
            </a:endParaRPr>
          </a:p>
          <a:p>
            <a:endParaRPr lang="el-GR" sz="2000" dirty="0">
              <a:solidFill>
                <a:schemeClr val="bg2">
                  <a:lumMod val="25000"/>
                </a:schemeClr>
              </a:solidFill>
            </a:endParaRPr>
          </a:p>
          <a:p>
            <a:pPr marL="137160" indent="0">
              <a:buNone/>
            </a:pPr>
            <a:endParaRPr lang="el-GR" sz="20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941168"/>
            <a:ext cx="4562475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7861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224136"/>
          </a:xfrm>
          <a:ln>
            <a:solidFill>
              <a:srgbClr val="FF3399"/>
            </a:solidFill>
          </a:ln>
        </p:spPr>
        <p:txBody>
          <a:bodyPr anchor="b">
            <a:noAutofit/>
          </a:bodyPr>
          <a:lstStyle/>
          <a:p>
            <a:r>
              <a:rPr lang="en-US" sz="2400" dirty="0" smtClean="0">
                <a:solidFill>
                  <a:schemeClr val="tx1"/>
                </a:solidFill>
              </a:rPr>
              <a:t/>
            </a:r>
            <a:br>
              <a:rPr lang="en-US" sz="2400" dirty="0" smtClean="0">
                <a:solidFill>
                  <a:schemeClr val="tx1"/>
                </a:solidFill>
              </a:rPr>
            </a:br>
            <a:r>
              <a:rPr lang="en-US" sz="2400" dirty="0">
                <a:solidFill>
                  <a:schemeClr val="tx1"/>
                </a:solidFill>
              </a:rPr>
              <a:t/>
            </a:r>
            <a:br>
              <a:rPr lang="en-US" sz="2400" dirty="0">
                <a:solidFill>
                  <a:schemeClr val="tx1"/>
                </a:solidFill>
              </a:rPr>
            </a:br>
            <a:r>
              <a:rPr lang="en-US" sz="2400" dirty="0" smtClean="0">
                <a:solidFill>
                  <a:schemeClr val="tx1"/>
                </a:solidFill>
              </a:rPr>
              <a:t/>
            </a:r>
            <a:br>
              <a:rPr lang="en-US" sz="2400" dirty="0" smtClean="0">
                <a:solidFill>
                  <a:schemeClr val="tx1"/>
                </a:solidFill>
              </a:rPr>
            </a:br>
            <a:r>
              <a:rPr lang="el-GR" sz="2400" dirty="0" smtClean="0">
                <a:solidFill>
                  <a:schemeClr val="tx1"/>
                </a:solidFill>
                <a:effectLst/>
              </a:rPr>
              <a:t>Υποχρεώσεις </a:t>
            </a:r>
            <a:r>
              <a:rPr lang="el-GR" sz="2400" dirty="0">
                <a:solidFill>
                  <a:schemeClr val="tx1"/>
                </a:solidFill>
                <a:effectLst/>
              </a:rPr>
              <a:t>Δικαιούχων:</a:t>
            </a:r>
            <a:br>
              <a:rPr lang="el-GR" sz="2400" dirty="0">
                <a:solidFill>
                  <a:schemeClr val="tx1"/>
                </a:solidFill>
                <a:effectLst/>
              </a:rPr>
            </a:br>
            <a:r>
              <a:rPr lang="el-GR" sz="2400" dirty="0">
                <a:solidFill>
                  <a:schemeClr val="tx1"/>
                </a:solidFill>
                <a:effectLst/>
              </a:rPr>
              <a:t>Διαδίκτυο, κινητά, </a:t>
            </a:r>
            <a:r>
              <a:rPr lang="el-GR" sz="2400" dirty="0" err="1">
                <a:solidFill>
                  <a:schemeClr val="tx1"/>
                </a:solidFill>
                <a:effectLst/>
              </a:rPr>
              <a:t>tablet</a:t>
            </a:r>
            <a:r>
              <a:rPr lang="el-GR" sz="2400" dirty="0">
                <a:solidFill>
                  <a:schemeClr val="tx1"/>
                </a:solidFill>
                <a:effectLst/>
              </a:rPr>
              <a:t>, κλπ.</a:t>
            </a:r>
            <a:br>
              <a:rPr lang="el-GR" sz="2400" dirty="0">
                <a:solidFill>
                  <a:schemeClr val="tx1"/>
                </a:solidFill>
                <a:effectLst/>
              </a:rPr>
            </a:br>
            <a:r>
              <a:rPr lang="el-GR" sz="2400" dirty="0" smtClean="0">
                <a:solidFill>
                  <a:srgbClr val="C00000"/>
                </a:solidFill>
                <a:effectLst/>
              </a:rPr>
              <a:t>παράδειγμα</a:t>
            </a:r>
            <a:endParaRPr lang="el-GR" sz="2400" dirty="0">
              <a:solidFill>
                <a:srgbClr val="C00000"/>
              </a:solidFill>
              <a:effectLst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556792"/>
            <a:ext cx="6210689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564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9172" y="1600200"/>
            <a:ext cx="5885656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4699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  <a:ln>
            <a:solidFill>
              <a:srgbClr val="FF3399"/>
            </a:solidFill>
          </a:ln>
        </p:spPr>
        <p:txBody>
          <a:bodyPr>
            <a:normAutofit fontScale="90000"/>
          </a:bodyPr>
          <a:lstStyle/>
          <a:p>
            <a:r>
              <a:rPr lang="el-GR" sz="2800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el-GR" sz="2800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el-GR" sz="2800" dirty="0" smtClean="0">
                <a:solidFill>
                  <a:schemeClr val="bg2">
                    <a:lumMod val="10000"/>
                  </a:schemeClr>
                </a:solidFill>
                <a:effectLst/>
              </a:rPr>
              <a:t>Υποχρεώσεις </a:t>
            </a:r>
            <a:r>
              <a:rPr lang="el-GR" sz="2800" dirty="0">
                <a:solidFill>
                  <a:schemeClr val="bg2">
                    <a:lumMod val="10000"/>
                  </a:schemeClr>
                </a:solidFill>
                <a:effectLst/>
              </a:rPr>
              <a:t>Δικαιούχων:</a:t>
            </a:r>
            <a:br>
              <a:rPr lang="el-GR" sz="2800" dirty="0">
                <a:solidFill>
                  <a:schemeClr val="bg2">
                    <a:lumMod val="10000"/>
                  </a:schemeClr>
                </a:solidFill>
                <a:effectLst/>
              </a:rPr>
            </a:br>
            <a:r>
              <a:rPr lang="el-GR" sz="2800" dirty="0">
                <a:solidFill>
                  <a:schemeClr val="bg2">
                    <a:lumMod val="10000"/>
                  </a:schemeClr>
                </a:solidFill>
                <a:effectLst/>
              </a:rPr>
              <a:t>Ανάρτηση προσωρινής πινακίδας</a:t>
            </a:r>
            <a:r>
              <a:rPr lang="el-GR" sz="2800" dirty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el-GR" sz="2800" dirty="0">
                <a:solidFill>
                  <a:schemeClr val="bg2">
                    <a:lumMod val="10000"/>
                  </a:schemeClr>
                </a:solidFill>
              </a:rPr>
            </a:br>
            <a:endParaRPr lang="el-GR" sz="28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752568"/>
          </a:xfrm>
          <a:ln>
            <a:solidFill>
              <a:srgbClr val="FF3399"/>
            </a:solidFill>
          </a:ln>
        </p:spPr>
        <p:txBody>
          <a:bodyPr>
            <a:normAutofit/>
          </a:bodyPr>
          <a:lstStyle/>
          <a:p>
            <a:pPr marL="137160" indent="0">
              <a:buNone/>
            </a:pPr>
            <a:r>
              <a:rPr lang="el-GR" sz="2400" dirty="0">
                <a:solidFill>
                  <a:schemeClr val="bg2">
                    <a:lumMod val="25000"/>
                  </a:schemeClr>
                </a:solidFill>
              </a:rPr>
              <a:t>Κατά την υλοποίηση </a:t>
            </a:r>
            <a:r>
              <a:rPr lang="el-GR" sz="2400" dirty="0" smtClean="0">
                <a:solidFill>
                  <a:schemeClr val="bg2">
                    <a:lumMod val="25000"/>
                  </a:schemeClr>
                </a:solidFill>
              </a:rPr>
              <a:t>πράξης χρηματοδοτούμενης </a:t>
            </a:r>
            <a:r>
              <a:rPr lang="el-GR" sz="2400" dirty="0">
                <a:solidFill>
                  <a:schemeClr val="bg2">
                    <a:lumMod val="25000"/>
                  </a:schemeClr>
                </a:solidFill>
              </a:rPr>
              <a:t>από το </a:t>
            </a:r>
            <a:r>
              <a:rPr lang="el-GR" sz="2400" b="1" dirty="0">
                <a:solidFill>
                  <a:schemeClr val="bg2">
                    <a:lumMod val="25000"/>
                  </a:schemeClr>
                </a:solidFill>
              </a:rPr>
              <a:t>ΕΤΠΑ ή το Ταμείο </a:t>
            </a:r>
            <a:r>
              <a:rPr lang="el-GR" sz="2400" b="1" dirty="0" smtClean="0">
                <a:solidFill>
                  <a:schemeClr val="bg2">
                    <a:lumMod val="25000"/>
                  </a:schemeClr>
                </a:solidFill>
              </a:rPr>
              <a:t>Συνοχής </a:t>
            </a:r>
            <a:r>
              <a:rPr lang="el-GR" sz="2400" dirty="0" smtClean="0">
                <a:solidFill>
                  <a:schemeClr val="bg2">
                    <a:lumMod val="25000"/>
                  </a:schemeClr>
                </a:solidFill>
              </a:rPr>
              <a:t>:</a:t>
            </a:r>
            <a:endParaRPr lang="el-GR" sz="2400" dirty="0">
              <a:solidFill>
                <a:schemeClr val="bg2">
                  <a:lumMod val="25000"/>
                </a:schemeClr>
              </a:solidFill>
            </a:endParaRPr>
          </a:p>
          <a:p>
            <a:pPr marL="137160" indent="0">
              <a:buNone/>
            </a:pPr>
            <a:endParaRPr lang="el-GR" sz="24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137160" indent="0">
              <a:buNone/>
            </a:pPr>
            <a:r>
              <a:rPr lang="el-GR" sz="2400" b="1" dirty="0" smtClean="0">
                <a:solidFill>
                  <a:schemeClr val="bg2">
                    <a:lumMod val="25000"/>
                  </a:schemeClr>
                </a:solidFill>
              </a:rPr>
              <a:t>Ανάρτηση </a:t>
            </a:r>
            <a:r>
              <a:rPr lang="el-GR" sz="2400" b="1" dirty="0">
                <a:solidFill>
                  <a:schemeClr val="bg2">
                    <a:lumMod val="25000"/>
                  </a:schemeClr>
                </a:solidFill>
              </a:rPr>
              <a:t>προσωρινής πινακίδας </a:t>
            </a:r>
            <a:r>
              <a:rPr lang="el-GR" sz="2400" dirty="0">
                <a:solidFill>
                  <a:schemeClr val="bg2">
                    <a:lumMod val="25000"/>
                  </a:schemeClr>
                </a:solidFill>
              </a:rPr>
              <a:t>σημαντικού μεγέθους, σε σημείο εύκολα ορατό από το κοινό, </a:t>
            </a:r>
            <a:r>
              <a:rPr lang="el-GR" sz="2400" dirty="0" smtClean="0">
                <a:solidFill>
                  <a:schemeClr val="bg2">
                    <a:lumMod val="25000"/>
                  </a:schemeClr>
                </a:solidFill>
              </a:rPr>
              <a:t>χωρίς να εμποδίζει:</a:t>
            </a:r>
            <a:endParaRPr lang="el-GR" sz="2400" dirty="0">
              <a:solidFill>
                <a:schemeClr val="bg2">
                  <a:lumMod val="25000"/>
                </a:schemeClr>
              </a:solidFill>
            </a:endParaRPr>
          </a:p>
          <a:p>
            <a:pPr marL="137160" indent="0">
              <a:buNone/>
            </a:pPr>
            <a:r>
              <a:rPr lang="el-GR" sz="2400" dirty="0" smtClean="0">
                <a:solidFill>
                  <a:schemeClr val="bg2">
                    <a:lumMod val="25000"/>
                  </a:schemeClr>
                </a:solidFill>
              </a:rPr>
              <a:t>	- </a:t>
            </a:r>
            <a:r>
              <a:rPr lang="el-GR" sz="2400" dirty="0">
                <a:solidFill>
                  <a:schemeClr val="bg2">
                    <a:lumMod val="25000"/>
                  </a:schemeClr>
                </a:solidFill>
              </a:rPr>
              <a:t>όταν η συνολική δημόσια συνδρομή </a:t>
            </a:r>
            <a:r>
              <a:rPr lang="el-GR" sz="2400" dirty="0" smtClean="0">
                <a:solidFill>
                  <a:schemeClr val="bg2">
                    <a:lumMod val="25000"/>
                  </a:schemeClr>
                </a:solidFill>
              </a:rPr>
              <a:t>	υπερβαίνει 	τις 500.000</a:t>
            </a:r>
            <a:r>
              <a:rPr lang="el-GR" sz="2400" dirty="0">
                <a:solidFill>
                  <a:schemeClr val="bg2">
                    <a:lumMod val="25000"/>
                  </a:schemeClr>
                </a:solidFill>
              </a:rPr>
              <a:t>€ και</a:t>
            </a:r>
          </a:p>
          <a:p>
            <a:pPr marL="137160" indent="0">
              <a:buNone/>
            </a:pPr>
            <a:r>
              <a:rPr lang="el-GR" sz="2400" dirty="0" smtClean="0">
                <a:solidFill>
                  <a:schemeClr val="bg2">
                    <a:lumMod val="25000"/>
                  </a:schemeClr>
                </a:solidFill>
              </a:rPr>
              <a:t>	- </a:t>
            </a:r>
            <a:r>
              <a:rPr lang="el-GR" sz="2400" dirty="0">
                <a:solidFill>
                  <a:schemeClr val="bg2">
                    <a:lumMod val="25000"/>
                  </a:schemeClr>
                </a:solidFill>
              </a:rPr>
              <a:t>όταν η πράξη συνίσταται στη </a:t>
            </a:r>
            <a:r>
              <a:rPr lang="el-GR" sz="2400" dirty="0" smtClean="0">
                <a:solidFill>
                  <a:schemeClr val="bg2">
                    <a:lumMod val="25000"/>
                  </a:schemeClr>
                </a:solidFill>
              </a:rPr>
              <a:t>	χρηματοδότηση 	έργων υποδομής </a:t>
            </a:r>
            <a:r>
              <a:rPr lang="el-GR" sz="2400" dirty="0">
                <a:solidFill>
                  <a:schemeClr val="bg2">
                    <a:lumMod val="25000"/>
                  </a:schemeClr>
                </a:solidFill>
              </a:rPr>
              <a:t>ή </a:t>
            </a:r>
            <a:r>
              <a:rPr lang="el-GR" sz="2400" dirty="0" smtClean="0">
                <a:solidFill>
                  <a:schemeClr val="bg2">
                    <a:lumMod val="25000"/>
                  </a:schemeClr>
                </a:solidFill>
              </a:rPr>
              <a:t>	κατασκευής.</a:t>
            </a:r>
          </a:p>
          <a:p>
            <a:pPr marL="137160" indent="0">
              <a:buNone/>
            </a:pPr>
            <a:endParaRPr lang="el-GR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199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ln>
            <a:solidFill>
              <a:srgbClr val="FF3399"/>
            </a:solidFill>
          </a:ln>
        </p:spPr>
        <p:txBody>
          <a:bodyPr>
            <a:noAutofit/>
          </a:bodyPr>
          <a:lstStyle/>
          <a:p>
            <a:r>
              <a:rPr lang="el-GR" sz="2400" dirty="0">
                <a:solidFill>
                  <a:schemeClr val="tx1"/>
                </a:solidFill>
                <a:effectLst/>
              </a:rPr>
              <a:t>Υποχρεώσεις Δικαιούχων:</a:t>
            </a:r>
            <a:br>
              <a:rPr lang="el-GR" sz="2400" dirty="0">
                <a:solidFill>
                  <a:schemeClr val="tx1"/>
                </a:solidFill>
                <a:effectLst/>
              </a:rPr>
            </a:br>
            <a:r>
              <a:rPr lang="el-GR" sz="2400" dirty="0">
                <a:solidFill>
                  <a:schemeClr val="tx1"/>
                </a:solidFill>
                <a:effectLst/>
              </a:rPr>
              <a:t>Ανάρτηση προσωρινής πινακίδας</a:t>
            </a: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467543" y="1340768"/>
            <a:ext cx="8229600" cy="4074839"/>
          </a:xfrm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85000" lnSpcReduction="20000"/>
          </a:bodyPr>
          <a:lstStyle/>
          <a:p>
            <a:pPr marL="137160" indent="0">
              <a:buNone/>
            </a:pPr>
            <a:r>
              <a:rPr lang="el-GR" b="1" dirty="0">
                <a:solidFill>
                  <a:schemeClr val="bg2">
                    <a:lumMod val="10000"/>
                  </a:schemeClr>
                </a:solidFill>
              </a:rPr>
              <a:t>προσωρινή πινακίδα </a:t>
            </a:r>
            <a:endParaRPr lang="el-GR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el-GR" sz="2300" dirty="0">
                <a:solidFill>
                  <a:schemeClr val="bg2">
                    <a:lumMod val="10000"/>
                  </a:schemeClr>
                </a:solidFill>
              </a:rPr>
              <a:t>Επιχειρησιακό Πρόγραμμα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el-GR" sz="2300" dirty="0">
                <a:solidFill>
                  <a:schemeClr val="bg2">
                    <a:lumMod val="10000"/>
                  </a:schemeClr>
                </a:solidFill>
              </a:rPr>
              <a:t>Φορέας υλοποίησης ή Δικαιούχος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el-GR" sz="2300" dirty="0" smtClean="0">
                <a:solidFill>
                  <a:schemeClr val="bg2">
                    <a:lumMod val="10000"/>
                  </a:schemeClr>
                </a:solidFill>
              </a:rPr>
              <a:t>όνομα </a:t>
            </a:r>
            <a:r>
              <a:rPr lang="el-GR" sz="2300" dirty="0">
                <a:solidFill>
                  <a:schemeClr val="bg2">
                    <a:lumMod val="10000"/>
                  </a:schemeClr>
                </a:solidFill>
              </a:rPr>
              <a:t>της πράξης, </a:t>
            </a:r>
            <a:endParaRPr lang="el-GR" sz="2300" dirty="0" smtClean="0">
              <a:solidFill>
                <a:schemeClr val="bg2">
                  <a:lumMod val="10000"/>
                </a:schemeClr>
              </a:solidFill>
            </a:endParaRP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el-GR" sz="2300" dirty="0" smtClean="0">
                <a:solidFill>
                  <a:schemeClr val="bg2">
                    <a:lumMod val="10000"/>
                  </a:schemeClr>
                </a:solidFill>
              </a:rPr>
              <a:t>κύριος </a:t>
            </a:r>
            <a:r>
              <a:rPr lang="el-GR" sz="2300" dirty="0">
                <a:solidFill>
                  <a:schemeClr val="bg2">
                    <a:lumMod val="10000"/>
                  </a:schemeClr>
                </a:solidFill>
              </a:rPr>
              <a:t>στόχος της πράξης, </a:t>
            </a:r>
            <a:endParaRPr lang="en-US" sz="2300" dirty="0" smtClean="0">
              <a:solidFill>
                <a:schemeClr val="bg2">
                  <a:lumMod val="10000"/>
                </a:schemeClr>
              </a:solidFill>
            </a:endParaRP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el-GR" sz="2300" dirty="0">
                <a:solidFill>
                  <a:schemeClr val="bg2">
                    <a:lumMod val="10000"/>
                  </a:schemeClr>
                </a:solidFill>
              </a:rPr>
              <a:t>συνολικός επιλέξιμος </a:t>
            </a:r>
            <a:r>
              <a:rPr lang="el-GR" sz="2300" dirty="0" smtClean="0">
                <a:solidFill>
                  <a:schemeClr val="bg2">
                    <a:lumMod val="10000"/>
                  </a:schemeClr>
                </a:solidFill>
              </a:rPr>
              <a:t>προϋπολογισμός (υποδομές/ κατασκευές)</a:t>
            </a:r>
            <a:endParaRPr lang="en-US" sz="2300" dirty="0" smtClean="0">
              <a:solidFill>
                <a:schemeClr val="bg2">
                  <a:lumMod val="10000"/>
                </a:schemeClr>
              </a:solidFill>
            </a:endParaRP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el-GR" sz="2300" dirty="0">
                <a:solidFill>
                  <a:schemeClr val="bg2">
                    <a:lumMod val="10000"/>
                  </a:schemeClr>
                </a:solidFill>
              </a:rPr>
              <a:t> συνολικός ενισχυόμενος προϋπολογισμός του έργου με διάκριση σε δημόσια χρηματοδότηση και ιδιωτική </a:t>
            </a:r>
            <a:r>
              <a:rPr lang="el-GR" sz="2300" dirty="0" smtClean="0">
                <a:solidFill>
                  <a:schemeClr val="bg2">
                    <a:lumMod val="10000"/>
                  </a:schemeClr>
                </a:solidFill>
              </a:rPr>
              <a:t>συμμετοχή (ΕΚΤ)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el-GR" sz="2300" dirty="0" smtClean="0">
                <a:solidFill>
                  <a:schemeClr val="bg2">
                    <a:lumMod val="10000"/>
                  </a:schemeClr>
                </a:solidFill>
              </a:rPr>
              <a:t>έμβλημα </a:t>
            </a:r>
            <a:r>
              <a:rPr lang="el-GR" sz="2300" dirty="0">
                <a:solidFill>
                  <a:schemeClr val="bg2">
                    <a:lumMod val="10000"/>
                  </a:schemeClr>
                </a:solidFill>
              </a:rPr>
              <a:t>της Ευρωπαϊκής </a:t>
            </a:r>
            <a:r>
              <a:rPr lang="el-GR" sz="2300" dirty="0" smtClean="0">
                <a:solidFill>
                  <a:schemeClr val="bg2">
                    <a:lumMod val="10000"/>
                  </a:schemeClr>
                </a:solidFill>
              </a:rPr>
              <a:t>Ένωσης &amp; αναφορά </a:t>
            </a:r>
            <a:r>
              <a:rPr lang="el-GR" sz="2300" dirty="0">
                <a:solidFill>
                  <a:schemeClr val="bg2">
                    <a:lumMod val="10000"/>
                  </a:schemeClr>
                </a:solidFill>
              </a:rPr>
              <a:t>στην Ευρωπαϊκή Ένωση και το οικείο Ταμείο. </a:t>
            </a:r>
            <a:endParaRPr lang="el-GR" sz="2300" dirty="0" smtClean="0">
              <a:solidFill>
                <a:schemeClr val="bg2">
                  <a:lumMod val="10000"/>
                </a:schemeClr>
              </a:solidFill>
            </a:endParaRP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el-GR" sz="2300" dirty="0">
                <a:solidFill>
                  <a:schemeClr val="bg2">
                    <a:lumMod val="10000"/>
                  </a:schemeClr>
                </a:solidFill>
              </a:rPr>
              <a:t>Η σημαία της Ελλάδας και το σήμα του ΕΣΠΑ θα πρέπει να βρίσκονται στο ίδιο </a:t>
            </a:r>
            <a:r>
              <a:rPr lang="el-GR" sz="2300" dirty="0" smtClean="0">
                <a:solidFill>
                  <a:schemeClr val="bg2">
                    <a:lumMod val="10000"/>
                  </a:schemeClr>
                </a:solidFill>
              </a:rPr>
              <a:t>ύψος</a:t>
            </a:r>
          </a:p>
          <a:p>
            <a:pPr marL="137160" indent="0">
              <a:buNone/>
            </a:pPr>
            <a:endParaRPr lang="el-GR" sz="26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endParaRPr lang="el-GR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3" y="5589240"/>
            <a:ext cx="8208911" cy="830997"/>
          </a:xfrm>
          <a:prstGeom prst="rect">
            <a:avLst/>
          </a:prstGeom>
          <a:gradFill flip="none" rotWithShape="1">
            <a:gsLst>
              <a:gs pos="0">
                <a:srgbClr val="9090D4">
                  <a:shade val="30000"/>
                  <a:satMod val="115000"/>
                </a:srgbClr>
              </a:gs>
              <a:gs pos="50000">
                <a:srgbClr val="9090D4">
                  <a:shade val="67500"/>
                  <a:satMod val="115000"/>
                </a:srgbClr>
              </a:gs>
              <a:gs pos="100000">
                <a:srgbClr val="9090D4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solidFill>
              <a:srgbClr val="FF3399"/>
            </a:solidFill>
          </a:ln>
        </p:spPr>
        <p:txBody>
          <a:bodyPr wrap="square" rtlCol="0">
            <a:spAutoFit/>
          </a:bodyPr>
          <a:lstStyle/>
          <a:p>
            <a:r>
              <a:rPr lang="el-GR" sz="2400" b="1" dirty="0">
                <a:solidFill>
                  <a:schemeClr val="bg2">
                    <a:lumMod val="10000"/>
                  </a:schemeClr>
                </a:solidFill>
              </a:rPr>
              <a:t>Οι πληροφορίες αυτές καταλαμβάνουν τουλάχιστον το 25% της πινακίδας</a:t>
            </a:r>
            <a:endParaRPr lang="el-GR" sz="2400" dirty="0"/>
          </a:p>
        </p:txBody>
      </p:sp>
    </p:spTree>
    <p:extLst>
      <p:ext uri="{BB962C8B-B14F-4D97-AF65-F5344CB8AC3E}">
        <p14:creationId xmlns:p14="http://schemas.microsoft.com/office/powerpoint/2010/main" val="428682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Αντικείμενο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7046536"/>
              </p:ext>
            </p:extLst>
          </p:nvPr>
        </p:nvGraphicFramePr>
        <p:xfrm>
          <a:off x="827583" y="1358624"/>
          <a:ext cx="7725649" cy="54593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25" name="Acrobat Document" r:id="rId4" imgW="8020016" imgH="5667355" progId="AcroExch.Document.7">
                  <p:embed/>
                </p:oleObj>
              </mc:Choice>
              <mc:Fallback>
                <p:oleObj name="Acrobat Document" r:id="rId4" imgW="8020016" imgH="5667355" progId="AcroExch.Document.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27583" y="1358624"/>
                        <a:ext cx="7725649" cy="54593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Ορθογώνιο 3"/>
          <p:cNvSpPr/>
          <p:nvPr/>
        </p:nvSpPr>
        <p:spPr>
          <a:xfrm>
            <a:off x="755576" y="116632"/>
            <a:ext cx="7632848" cy="1107996"/>
          </a:xfrm>
          <a:prstGeom prst="rect">
            <a:avLst/>
          </a:prstGeom>
          <a:ln>
            <a:solidFill>
              <a:srgbClr val="FF3399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l-GR" sz="2200" b="1" dirty="0">
                <a:ln w="6350">
                  <a:noFill/>
                </a:ln>
                <a:latin typeface="+mj-lt"/>
                <a:ea typeface="+mj-ea"/>
                <a:cs typeface="+mj-cs"/>
              </a:rPr>
              <a:t>Υποχρεώσεις Δικαιούχων:</a:t>
            </a:r>
            <a:br>
              <a:rPr lang="el-GR" sz="2200" b="1" dirty="0">
                <a:ln w="6350">
                  <a:noFill/>
                </a:ln>
                <a:latin typeface="+mj-lt"/>
                <a:ea typeface="+mj-ea"/>
                <a:cs typeface="+mj-cs"/>
              </a:rPr>
            </a:br>
            <a:r>
              <a:rPr lang="el-GR" sz="2200" b="1" dirty="0">
                <a:ln w="6350">
                  <a:noFill/>
                </a:ln>
                <a:latin typeface="+mj-lt"/>
                <a:ea typeface="+mj-ea"/>
                <a:cs typeface="+mj-cs"/>
              </a:rPr>
              <a:t>Ανάρτηση προσωρινής πινακίδας</a:t>
            </a:r>
            <a:r>
              <a:rPr lang="el-GR" dirty="0"/>
              <a:t/>
            </a:r>
            <a:br>
              <a:rPr lang="el-GR" dirty="0"/>
            </a:br>
            <a:r>
              <a:rPr lang="el-GR" sz="2200" b="1" dirty="0" smtClean="0">
                <a:ln w="6350">
                  <a:noFill/>
                </a:ln>
                <a:solidFill>
                  <a:srgbClr val="C00000"/>
                </a:solidFill>
                <a:latin typeface="+mj-lt"/>
                <a:ea typeface="+mj-ea"/>
                <a:cs typeface="+mj-cs"/>
              </a:rPr>
              <a:t>Υπόδειγμα</a:t>
            </a:r>
            <a:endParaRPr lang="el-GR" sz="2200" b="1" dirty="0">
              <a:ln w="6350">
                <a:noFill/>
              </a:ln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25564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ln>
            <a:solidFill>
              <a:srgbClr val="FF3399"/>
            </a:solidFill>
          </a:ln>
        </p:spPr>
        <p:txBody>
          <a:bodyPr>
            <a:normAutofit fontScale="90000"/>
          </a:bodyPr>
          <a:lstStyle/>
          <a:p>
            <a:r>
              <a:rPr lang="el-GR" sz="2400" dirty="0">
                <a:solidFill>
                  <a:schemeClr val="tx1"/>
                </a:solidFill>
                <a:effectLst/>
              </a:rPr>
              <a:t>Υποχρεώσεις Δικαιούχων:</a:t>
            </a:r>
            <a:br>
              <a:rPr lang="el-GR" sz="2400" dirty="0">
                <a:solidFill>
                  <a:schemeClr val="tx1"/>
                </a:solidFill>
                <a:effectLst/>
              </a:rPr>
            </a:br>
            <a:r>
              <a:rPr lang="el-GR" sz="2400" dirty="0">
                <a:solidFill>
                  <a:schemeClr val="tx1"/>
                </a:solidFill>
                <a:effectLst/>
              </a:rPr>
              <a:t>Ανάρτηση προσωρινής </a:t>
            </a:r>
            <a:r>
              <a:rPr lang="el-GR" sz="2400" dirty="0" smtClean="0">
                <a:solidFill>
                  <a:schemeClr val="tx1"/>
                </a:solidFill>
                <a:effectLst/>
              </a:rPr>
              <a:t>πινακίδας</a:t>
            </a:r>
            <a:br>
              <a:rPr lang="el-GR" sz="2400" dirty="0" smtClean="0">
                <a:solidFill>
                  <a:schemeClr val="tx1"/>
                </a:solidFill>
                <a:effectLst/>
              </a:rPr>
            </a:br>
            <a:r>
              <a:rPr lang="el-GR" sz="2400" dirty="0" smtClean="0">
                <a:solidFill>
                  <a:srgbClr val="C00000"/>
                </a:solidFill>
                <a:effectLst/>
              </a:rPr>
              <a:t>παράδειγμα</a:t>
            </a:r>
            <a:endParaRPr lang="el-GR" sz="2400" dirty="0">
              <a:solidFill>
                <a:srgbClr val="C00000"/>
              </a:solidFill>
              <a:effectLst/>
            </a:endParaRPr>
          </a:p>
        </p:txBody>
      </p:sp>
      <p:pic>
        <p:nvPicPr>
          <p:cNvPr id="5122" name="Picture 2" descr="C:\Users\ialexandri\Desktop\ΑΛΕΞΑΝΔΡΗ\ΑΝΑΒΑΘΜΙΣΗ _ ΑΛΕΞΑΝΔΡΗ\ΙΩΑΝΝΑ2\ΝΕΟ ΕΣΠΑ\ΘΣ 7\ΕΡΓΟ 5007169\FOTOS-LYKOYRGOY 27-9-18\IMG_20180927_1245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983" y="1600200"/>
            <a:ext cx="6278033" cy="470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87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97492" y="260648"/>
            <a:ext cx="8229600" cy="792088"/>
          </a:xfrm>
          <a:ln>
            <a:solidFill>
              <a:srgbClr val="FF3399"/>
            </a:solidFill>
          </a:ln>
        </p:spPr>
        <p:txBody>
          <a:bodyPr>
            <a:normAutofit fontScale="90000"/>
          </a:bodyPr>
          <a:lstStyle/>
          <a:p>
            <a:r>
              <a:rPr lang="el-GR" sz="2400" dirty="0" smtClean="0">
                <a:solidFill>
                  <a:schemeClr val="bg2">
                    <a:lumMod val="25000"/>
                  </a:schemeClr>
                </a:solidFill>
                <a:effectLst/>
              </a:rPr>
              <a:t>Υποχρεώσεις </a:t>
            </a:r>
            <a:r>
              <a:rPr lang="el-GR" sz="2400" dirty="0">
                <a:solidFill>
                  <a:schemeClr val="bg2">
                    <a:lumMod val="25000"/>
                  </a:schemeClr>
                </a:solidFill>
                <a:effectLst/>
              </a:rPr>
              <a:t>Δικαιούχων:</a:t>
            </a:r>
            <a:br>
              <a:rPr lang="el-GR" sz="2400" dirty="0">
                <a:solidFill>
                  <a:schemeClr val="bg2">
                    <a:lumMod val="25000"/>
                  </a:schemeClr>
                </a:solidFill>
                <a:effectLst/>
              </a:rPr>
            </a:br>
            <a:r>
              <a:rPr lang="el-GR" sz="2400" dirty="0" smtClean="0">
                <a:solidFill>
                  <a:schemeClr val="bg2">
                    <a:lumMod val="25000"/>
                  </a:schemeClr>
                </a:solidFill>
                <a:effectLst/>
              </a:rPr>
              <a:t>Αφίσα  πληροφόρησης</a:t>
            </a:r>
            <a:endParaRPr lang="el-GR" sz="2400" dirty="0">
              <a:solidFill>
                <a:schemeClr val="bg2">
                  <a:lumMod val="25000"/>
                </a:schemeClr>
              </a:solidFill>
              <a:effectLst/>
            </a:endParaRP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251520" y="1124744"/>
            <a:ext cx="8640960" cy="4680560"/>
          </a:xfrm>
        </p:spPr>
        <p:txBody>
          <a:bodyPr>
            <a:normAutofit/>
          </a:bodyPr>
          <a:lstStyle/>
          <a:p>
            <a:pPr marL="137160" indent="0">
              <a:buNone/>
            </a:pPr>
            <a:r>
              <a:rPr lang="el-GR" sz="2000" dirty="0" smtClean="0">
                <a:solidFill>
                  <a:schemeClr val="bg2">
                    <a:lumMod val="25000"/>
                  </a:schemeClr>
                </a:solidFill>
              </a:rPr>
              <a:t>Για Πράξεις  που δεν εμπίπτουν στην υποχρέωση ανάρτησης προσωρινής πινακίδας.</a:t>
            </a:r>
          </a:p>
          <a:p>
            <a:pPr marL="137160" indent="0">
              <a:buNone/>
            </a:pPr>
            <a:r>
              <a:rPr lang="el-GR" sz="2000" b="1" dirty="0" smtClean="0">
                <a:solidFill>
                  <a:schemeClr val="bg2">
                    <a:lumMod val="25000"/>
                  </a:schemeClr>
                </a:solidFill>
              </a:rPr>
              <a:t>Τοποθέτηση Αφίσας</a:t>
            </a:r>
            <a:r>
              <a:rPr lang="el-GR" sz="2000" dirty="0" smtClean="0">
                <a:solidFill>
                  <a:schemeClr val="bg2">
                    <a:lumMod val="25000"/>
                  </a:schemeClr>
                </a:solidFill>
              </a:rPr>
              <a:t> Πληροφόρησης μεγέθους Α3 ή Α2 σε </a:t>
            </a:r>
            <a:r>
              <a:rPr lang="el-GR" sz="2000" dirty="0">
                <a:solidFill>
                  <a:schemeClr val="bg2">
                    <a:lumMod val="25000"/>
                  </a:schemeClr>
                </a:solidFill>
              </a:rPr>
              <a:t>σημείο εύκολα ορατό από το κοινό χωρίς να εμποδίζει</a:t>
            </a:r>
            <a:r>
              <a:rPr lang="el-GR" sz="2000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  <a:p>
            <a:pPr marL="137160" indent="0">
              <a:buNone/>
            </a:pPr>
            <a:r>
              <a:rPr lang="el-GR" sz="2000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el-GR" sz="2000" dirty="0">
                <a:solidFill>
                  <a:schemeClr val="bg2">
                    <a:lumMod val="25000"/>
                  </a:schemeClr>
                </a:solidFill>
              </a:rPr>
            </a:br>
            <a:endParaRPr lang="el-GR" sz="2000" dirty="0">
              <a:solidFill>
                <a:schemeClr val="bg2">
                  <a:lumMod val="25000"/>
                </a:schemeClr>
              </a:solidFill>
            </a:endParaRPr>
          </a:p>
          <a:p>
            <a:pPr marL="137160" indent="0">
              <a:buClr>
                <a:srgbClr val="FF0000"/>
              </a:buClr>
              <a:buNone/>
            </a:pPr>
            <a:r>
              <a:rPr lang="el-GR" sz="1900" b="1" dirty="0">
                <a:solidFill>
                  <a:schemeClr val="bg2">
                    <a:lumMod val="25000"/>
                  </a:schemeClr>
                </a:solidFill>
              </a:rPr>
              <a:t>	</a:t>
            </a:r>
            <a:r>
              <a:rPr lang="el-GR" sz="1900" b="1" dirty="0" smtClean="0">
                <a:solidFill>
                  <a:schemeClr val="bg2">
                    <a:lumMod val="25000"/>
                  </a:schemeClr>
                </a:solidFill>
              </a:rPr>
              <a:t>	</a:t>
            </a:r>
          </a:p>
          <a:p>
            <a:pPr marL="137160" indent="0">
              <a:buClr>
                <a:srgbClr val="FF0000"/>
              </a:buClr>
              <a:buNone/>
            </a:pPr>
            <a:r>
              <a:rPr lang="el-GR" sz="1900" b="1" dirty="0" smtClean="0">
                <a:solidFill>
                  <a:schemeClr val="bg2">
                    <a:lumMod val="25000"/>
                  </a:schemeClr>
                </a:solidFill>
              </a:rPr>
              <a:t>	</a:t>
            </a:r>
          </a:p>
          <a:p>
            <a:pPr marL="137160" indent="0">
              <a:buClr>
                <a:srgbClr val="FF0000"/>
              </a:buClr>
              <a:buNone/>
            </a:pPr>
            <a:r>
              <a:rPr lang="el-GR" sz="1900" b="1" dirty="0" smtClean="0">
                <a:solidFill>
                  <a:schemeClr val="bg2">
                    <a:lumMod val="25000"/>
                  </a:schemeClr>
                </a:solidFill>
              </a:rPr>
              <a:t>	</a:t>
            </a:r>
            <a:endParaRPr lang="el-GR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Ορθογώνιο 5"/>
          <p:cNvSpPr/>
          <p:nvPr/>
        </p:nvSpPr>
        <p:spPr>
          <a:xfrm>
            <a:off x="323528" y="4941168"/>
            <a:ext cx="3635896" cy="1815882"/>
          </a:xfrm>
          <a:prstGeom prst="rect">
            <a:avLst/>
          </a:prstGeom>
          <a:gradFill flip="none" rotWithShape="1">
            <a:gsLst>
              <a:gs pos="0">
                <a:srgbClr val="F6BCBD">
                  <a:shade val="30000"/>
                  <a:satMod val="115000"/>
                </a:srgbClr>
              </a:gs>
              <a:gs pos="50000">
                <a:srgbClr val="F6BCBD">
                  <a:shade val="67500"/>
                  <a:satMod val="115000"/>
                </a:srgbClr>
              </a:gs>
              <a:gs pos="100000">
                <a:srgbClr val="F6BCBD">
                  <a:shade val="100000"/>
                  <a:satMod val="115000"/>
                </a:srgbClr>
              </a:gs>
            </a:gsLst>
            <a:path path="circle">
              <a:fillToRect l="100000" b="100000"/>
            </a:path>
            <a:tileRect t="-100000" r="-100000"/>
          </a:gradFill>
        </p:spPr>
        <p:txBody>
          <a:bodyPr wrap="square">
            <a:spAutoFit/>
          </a:bodyPr>
          <a:lstStyle/>
          <a:p>
            <a:pPr marL="285750" indent="-285750">
              <a:buClr>
                <a:srgbClr val="1B1BA5"/>
              </a:buClr>
              <a:buFont typeface="Wingdings" panose="05000000000000000000" pitchFamily="2" charset="2"/>
              <a:buChar char="v"/>
            </a:pPr>
            <a:r>
              <a:rPr lang="el-GR" sz="1600" dirty="0"/>
              <a:t>Μέγεθος/ </a:t>
            </a:r>
            <a:r>
              <a:rPr lang="el-GR" sz="1600" dirty="0" smtClean="0"/>
              <a:t>διάταξη</a:t>
            </a:r>
            <a:endParaRPr lang="el-GR" sz="1600" dirty="0"/>
          </a:p>
          <a:p>
            <a:pPr marL="285750" indent="-285750">
              <a:buClr>
                <a:srgbClr val="1B1BA5"/>
              </a:buClr>
              <a:buFont typeface="Wingdings" panose="05000000000000000000" pitchFamily="2" charset="2"/>
              <a:buChar char="v"/>
            </a:pPr>
            <a:r>
              <a:rPr lang="el-GR" sz="1600" dirty="0"/>
              <a:t>Ταμείο χρηματοδότησης</a:t>
            </a:r>
          </a:p>
          <a:p>
            <a:pPr>
              <a:buClr>
                <a:srgbClr val="1B1BA5"/>
              </a:buClr>
            </a:pPr>
            <a:r>
              <a:rPr lang="en-US" sz="1600" dirty="0"/>
              <a:t> </a:t>
            </a:r>
            <a:r>
              <a:rPr lang="en-US" sz="1600" dirty="0" smtClean="0"/>
              <a:t>    </a:t>
            </a:r>
            <a:r>
              <a:rPr lang="el-GR" sz="1600" dirty="0" smtClean="0"/>
              <a:t>ΕΠ</a:t>
            </a:r>
            <a:endParaRPr lang="el-GR" sz="1600" dirty="0"/>
          </a:p>
          <a:p>
            <a:pPr marL="285750" indent="-285750">
              <a:buClr>
                <a:srgbClr val="1B1BA5"/>
              </a:buClr>
              <a:buFont typeface="Wingdings" panose="05000000000000000000" pitchFamily="2" charset="2"/>
              <a:buChar char="v"/>
            </a:pPr>
            <a:r>
              <a:rPr lang="el-GR" sz="1600" dirty="0"/>
              <a:t>Δικαιούχο</a:t>
            </a:r>
          </a:p>
          <a:p>
            <a:pPr>
              <a:buClr>
                <a:srgbClr val="1B1BA5"/>
              </a:buClr>
            </a:pPr>
            <a:r>
              <a:rPr lang="en-US" sz="1600" dirty="0" smtClean="0"/>
              <a:t>    </a:t>
            </a:r>
            <a:r>
              <a:rPr lang="el-GR" sz="1600" dirty="0" smtClean="0"/>
              <a:t>Φορέα </a:t>
            </a:r>
            <a:r>
              <a:rPr lang="el-GR" sz="1600" dirty="0"/>
              <a:t>υλοποίησης</a:t>
            </a:r>
          </a:p>
          <a:p>
            <a:pPr>
              <a:buClr>
                <a:srgbClr val="1B1BA5"/>
              </a:buClr>
            </a:pPr>
            <a:r>
              <a:rPr lang="en-US" sz="1600" dirty="0" smtClean="0"/>
              <a:t>    </a:t>
            </a:r>
            <a:r>
              <a:rPr lang="el-GR" sz="1600" dirty="0" smtClean="0"/>
              <a:t>Στοιχεία </a:t>
            </a:r>
            <a:r>
              <a:rPr lang="el-GR" sz="1600" dirty="0"/>
              <a:t>έργου</a:t>
            </a:r>
          </a:p>
          <a:p>
            <a:pPr>
              <a:buClr>
                <a:srgbClr val="1B1BA5"/>
              </a:buClr>
            </a:pPr>
            <a:r>
              <a:rPr lang="en-US" sz="1600" dirty="0" smtClean="0"/>
              <a:t>    </a:t>
            </a:r>
            <a:r>
              <a:rPr lang="el-GR" sz="1600" dirty="0" smtClean="0"/>
              <a:t>ιστοσελίδα</a:t>
            </a:r>
            <a:endParaRPr lang="el-GR" sz="1600" dirty="0"/>
          </a:p>
        </p:txBody>
      </p:sp>
      <p:graphicFrame>
        <p:nvGraphicFramePr>
          <p:cNvPr id="4" name="Διάγραμμα 3"/>
          <p:cNvGraphicFramePr/>
          <p:nvPr>
            <p:extLst>
              <p:ext uri="{D42A27DB-BD31-4B8C-83A1-F6EECF244321}">
                <p14:modId xmlns:p14="http://schemas.microsoft.com/office/powerpoint/2010/main" val="142656177"/>
              </p:ext>
            </p:extLst>
          </p:nvPr>
        </p:nvGraphicFramePr>
        <p:xfrm>
          <a:off x="3563888" y="2393504"/>
          <a:ext cx="5040560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60468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Graphic spid="4" grpId="0">
        <p:bldAsOne/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  <a:ln>
            <a:solidFill>
              <a:srgbClr val="FF3399"/>
            </a:solidFill>
          </a:ln>
        </p:spPr>
        <p:txBody>
          <a:bodyPr>
            <a:noAutofit/>
          </a:bodyPr>
          <a:lstStyle/>
          <a:p>
            <a:r>
              <a:rPr lang="el-GR" sz="2400" dirty="0" smtClean="0">
                <a:solidFill>
                  <a:schemeClr val="tx1"/>
                </a:solidFill>
                <a:effectLst/>
              </a:rPr>
              <a:t/>
            </a:r>
            <a:br>
              <a:rPr lang="el-GR" sz="2400" dirty="0" smtClean="0">
                <a:solidFill>
                  <a:schemeClr val="tx1"/>
                </a:solidFill>
                <a:effectLst/>
              </a:rPr>
            </a:br>
            <a:r>
              <a:rPr lang="el-GR" sz="2400" dirty="0" smtClean="0">
                <a:solidFill>
                  <a:schemeClr val="tx1"/>
                </a:solidFill>
                <a:effectLst/>
              </a:rPr>
              <a:t>Υποχρεώσεις </a:t>
            </a:r>
            <a:r>
              <a:rPr lang="el-GR" sz="2400" dirty="0">
                <a:solidFill>
                  <a:schemeClr val="tx1"/>
                </a:solidFill>
                <a:effectLst/>
              </a:rPr>
              <a:t>Δικαιούχων:</a:t>
            </a:r>
            <a:br>
              <a:rPr lang="el-GR" sz="2400" dirty="0">
                <a:solidFill>
                  <a:schemeClr val="tx1"/>
                </a:solidFill>
                <a:effectLst/>
              </a:rPr>
            </a:br>
            <a:r>
              <a:rPr lang="el-GR" sz="2400" dirty="0">
                <a:solidFill>
                  <a:schemeClr val="tx1"/>
                </a:solidFill>
                <a:effectLst/>
              </a:rPr>
              <a:t>Αφίσα  πληροφόρησης</a:t>
            </a:r>
            <a:br>
              <a:rPr lang="el-GR" sz="2400" dirty="0">
                <a:solidFill>
                  <a:schemeClr val="tx1"/>
                </a:solidFill>
                <a:effectLst/>
              </a:rPr>
            </a:br>
            <a:r>
              <a:rPr lang="el-GR" sz="2400" dirty="0">
                <a:solidFill>
                  <a:srgbClr val="C00000"/>
                </a:solidFill>
                <a:effectLst/>
              </a:rPr>
              <a:t>παράδειγμα</a:t>
            </a:r>
            <a:r>
              <a:rPr lang="el-GR" sz="2400" dirty="0">
                <a:solidFill>
                  <a:schemeClr val="tx1"/>
                </a:solidFill>
                <a:effectLst/>
              </a:rPr>
              <a:t/>
            </a:r>
            <a:br>
              <a:rPr lang="el-GR" sz="2400" dirty="0">
                <a:solidFill>
                  <a:schemeClr val="tx1"/>
                </a:solidFill>
                <a:effectLst/>
              </a:rPr>
            </a:br>
            <a:endParaRPr lang="el-GR" sz="2400" dirty="0"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4" name="Αντικείμενο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6487994"/>
              </p:ext>
            </p:extLst>
          </p:nvPr>
        </p:nvGraphicFramePr>
        <p:xfrm>
          <a:off x="2555777" y="1465290"/>
          <a:ext cx="3672408" cy="51941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6" name="Acrobat Document" r:id="rId3" imgW="8020016" imgH="11344166" progId="AcroExch.Document.7">
                  <p:embed/>
                </p:oleObj>
              </mc:Choice>
              <mc:Fallback>
                <p:oleObj name="Acrobat Document" r:id="rId3" imgW="8020016" imgH="11344166" progId="AcroExch.Document.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55777" y="1465290"/>
                        <a:ext cx="3672408" cy="51941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4735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ln>
            <a:solidFill>
              <a:srgbClr val="FF3399"/>
            </a:solidFill>
          </a:ln>
        </p:spPr>
        <p:txBody>
          <a:bodyPr>
            <a:normAutofit fontScale="90000"/>
          </a:bodyPr>
          <a:lstStyle/>
          <a:p>
            <a:r>
              <a:rPr lang="el-GR" sz="2700" dirty="0" smtClean="0">
                <a:solidFill>
                  <a:schemeClr val="tx1"/>
                </a:solidFill>
              </a:rPr>
              <a:t/>
            </a:r>
            <a:br>
              <a:rPr lang="el-GR" sz="2700" dirty="0" smtClean="0">
                <a:solidFill>
                  <a:schemeClr val="tx1"/>
                </a:solidFill>
              </a:rPr>
            </a:br>
            <a:r>
              <a:rPr lang="el-GR" sz="2700" dirty="0" smtClean="0">
                <a:solidFill>
                  <a:schemeClr val="tx1"/>
                </a:solidFill>
              </a:rPr>
              <a:t/>
            </a:r>
            <a:br>
              <a:rPr lang="el-GR" sz="2700" dirty="0" smtClean="0">
                <a:solidFill>
                  <a:schemeClr val="tx1"/>
                </a:solidFill>
              </a:rPr>
            </a:br>
            <a:r>
              <a:rPr lang="el-GR" sz="2700" dirty="0" smtClean="0">
                <a:solidFill>
                  <a:schemeClr val="tx1"/>
                </a:solidFill>
                <a:effectLst/>
              </a:rPr>
              <a:t>Υποχρεώσεις </a:t>
            </a:r>
            <a:r>
              <a:rPr lang="el-GR" sz="2700" dirty="0">
                <a:solidFill>
                  <a:schemeClr val="tx1"/>
                </a:solidFill>
                <a:effectLst/>
              </a:rPr>
              <a:t>Δικαιούχων:</a:t>
            </a:r>
            <a:br>
              <a:rPr lang="el-GR" sz="2700" dirty="0">
                <a:solidFill>
                  <a:schemeClr val="tx1"/>
                </a:solidFill>
                <a:effectLst/>
              </a:rPr>
            </a:br>
            <a:r>
              <a:rPr lang="el-GR" sz="2700" dirty="0">
                <a:solidFill>
                  <a:schemeClr val="tx1"/>
                </a:solidFill>
                <a:effectLst/>
              </a:rPr>
              <a:t>Αφίσα  </a:t>
            </a:r>
            <a:r>
              <a:rPr lang="el-GR" sz="2700" dirty="0" smtClean="0">
                <a:solidFill>
                  <a:schemeClr val="tx1"/>
                </a:solidFill>
                <a:effectLst/>
              </a:rPr>
              <a:t>πληροφόρησης</a:t>
            </a:r>
            <a:br>
              <a:rPr lang="el-GR" sz="2700" dirty="0" smtClean="0">
                <a:solidFill>
                  <a:schemeClr val="tx1"/>
                </a:solidFill>
                <a:effectLst/>
              </a:rPr>
            </a:br>
            <a:r>
              <a:rPr lang="el-GR" sz="2700" dirty="0" smtClean="0">
                <a:solidFill>
                  <a:srgbClr val="FF0000"/>
                </a:solidFill>
                <a:effectLst/>
              </a:rPr>
              <a:t>παράδειγμα</a:t>
            </a:r>
            <a:r>
              <a:rPr lang="el-GR" sz="2700" dirty="0" smtClean="0">
                <a:solidFill>
                  <a:schemeClr val="tx1"/>
                </a:solidFill>
                <a:effectLst/>
              </a:rPr>
              <a:t/>
            </a:r>
            <a:br>
              <a:rPr lang="el-GR" sz="2700" dirty="0" smtClean="0">
                <a:solidFill>
                  <a:schemeClr val="tx1"/>
                </a:solidFill>
                <a:effectLst/>
              </a:rPr>
            </a:br>
            <a:r>
              <a:rPr lang="el-GR" dirty="0" smtClean="0"/>
              <a:t>π</a:t>
            </a:r>
            <a:endParaRPr lang="el-GR" dirty="0"/>
          </a:p>
        </p:txBody>
      </p:sp>
      <p:pic>
        <p:nvPicPr>
          <p:cNvPr id="11266" name="Picture 2" descr="C:\Users\ialexandri\Desktop\ffff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8671" y="1600200"/>
            <a:ext cx="3973569" cy="5158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255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  <a:ln>
            <a:solidFill>
              <a:srgbClr val="EB7174"/>
            </a:solidFill>
          </a:ln>
        </p:spPr>
        <p:txBody>
          <a:bodyPr>
            <a:normAutofit fontScale="90000"/>
          </a:bodyPr>
          <a:lstStyle/>
          <a:p>
            <a:r>
              <a:rPr lang="el-GR" sz="27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el-GR" sz="27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el-GR" sz="2700" dirty="0" smtClean="0">
                <a:solidFill>
                  <a:schemeClr val="bg2">
                    <a:lumMod val="25000"/>
                  </a:schemeClr>
                </a:solidFill>
                <a:effectLst/>
              </a:rPr>
              <a:t>Υποχρεώσεις δικαιούχων</a:t>
            </a:r>
            <a:r>
              <a:rPr lang="el-GR" dirty="0">
                <a:solidFill>
                  <a:schemeClr val="bg2">
                    <a:lumMod val="25000"/>
                  </a:schemeClr>
                </a:solidFill>
                <a:effectLst/>
              </a:rPr>
              <a:t/>
            </a:r>
            <a:br>
              <a:rPr lang="el-GR" dirty="0">
                <a:solidFill>
                  <a:schemeClr val="bg2">
                    <a:lumMod val="25000"/>
                  </a:schemeClr>
                </a:solidFill>
                <a:effectLst/>
              </a:rPr>
            </a:br>
            <a:endParaRPr lang="el-GR" dirty="0">
              <a:solidFill>
                <a:schemeClr val="bg2">
                  <a:lumMod val="25000"/>
                </a:schemeClr>
              </a:solidFill>
              <a:effectLst/>
            </a:endParaRP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457199" y="1196752"/>
            <a:ext cx="8229600" cy="4709160"/>
          </a:xfrm>
        </p:spPr>
        <p:txBody>
          <a:bodyPr>
            <a:normAutofit/>
          </a:bodyPr>
          <a:lstStyle/>
          <a:p>
            <a:pPr marL="137160" indent="0">
              <a:buNone/>
            </a:pPr>
            <a:r>
              <a:rPr lang="el-GR" sz="2000" dirty="0" smtClean="0">
                <a:solidFill>
                  <a:schemeClr val="bg2">
                    <a:lumMod val="25000"/>
                  </a:schemeClr>
                </a:solidFill>
                <a:effectLst>
                  <a:innerShdw blurRad="114300">
                    <a:prstClr val="black"/>
                  </a:innerShdw>
                </a:effectLst>
              </a:rPr>
              <a:t> </a:t>
            </a:r>
          </a:p>
          <a:p>
            <a:pPr marL="137160" indent="0">
              <a:buNone/>
            </a:pPr>
            <a:r>
              <a:rPr lang="el-GR" sz="2000" dirty="0" smtClean="0">
                <a:solidFill>
                  <a:schemeClr val="bg2">
                    <a:lumMod val="25000"/>
                  </a:schemeClr>
                </a:solidFill>
                <a:effectLst>
                  <a:innerShdw blurRad="114300">
                    <a:prstClr val="black"/>
                  </a:innerShdw>
                </a:effectLst>
              </a:rPr>
              <a:t>Μέτρο</a:t>
            </a: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  <a:effectLst>
                  <a:innerShdw blurRad="114300">
                    <a:prstClr val="black"/>
                  </a:innerShdw>
                </a:effectLst>
              </a:rPr>
              <a:t>/</a:t>
            </a:r>
            <a:r>
              <a:rPr lang="el-GR" sz="2000" dirty="0" smtClean="0">
                <a:solidFill>
                  <a:schemeClr val="bg2">
                    <a:lumMod val="25000"/>
                  </a:schemeClr>
                </a:solidFill>
                <a:effectLst>
                  <a:innerShdw blurRad="114300">
                    <a:prstClr val="black"/>
                  </a:innerShdw>
                </a:effectLst>
              </a:rPr>
              <a:t>α </a:t>
            </a:r>
            <a:r>
              <a:rPr lang="el-GR" sz="2000" dirty="0">
                <a:solidFill>
                  <a:schemeClr val="bg2">
                    <a:lumMod val="25000"/>
                  </a:schemeClr>
                </a:solidFill>
                <a:effectLst>
                  <a:innerShdw blurRad="114300">
                    <a:prstClr val="black"/>
                  </a:innerShdw>
                </a:effectLst>
              </a:rPr>
              <a:t>πληροφόρησης ή </a:t>
            </a:r>
            <a:r>
              <a:rPr lang="el-GR" sz="2000" dirty="0" smtClean="0">
                <a:solidFill>
                  <a:schemeClr val="bg2">
                    <a:lumMod val="25000"/>
                  </a:schemeClr>
                </a:solidFill>
                <a:effectLst>
                  <a:innerShdw blurRad="114300">
                    <a:prstClr val="black"/>
                  </a:innerShdw>
                </a:effectLst>
              </a:rPr>
              <a:t>επικοινωνίας  συγχρηματοδοτούμενης πράξης από ένα ή περισσότερα </a:t>
            </a:r>
            <a:r>
              <a:rPr lang="el-GR" sz="2000" dirty="0">
                <a:solidFill>
                  <a:schemeClr val="bg2">
                    <a:lumMod val="25000"/>
                  </a:schemeClr>
                </a:solidFill>
                <a:effectLst>
                  <a:innerShdw blurRad="114300">
                    <a:prstClr val="black"/>
                  </a:innerShdw>
                </a:effectLst>
              </a:rPr>
              <a:t>Ταμεία 	 </a:t>
            </a:r>
            <a:r>
              <a:rPr lang="el-GR" sz="2000" dirty="0" smtClean="0">
                <a:solidFill>
                  <a:schemeClr val="bg2">
                    <a:lumMod val="25000"/>
                  </a:schemeClr>
                </a:solidFill>
                <a:effectLst>
                  <a:innerShdw blurRad="114300">
                    <a:prstClr val="black"/>
                  </a:innerShdw>
                </a:effectLst>
              </a:rPr>
              <a:t>αναφορά στο/α </a:t>
            </a:r>
            <a:r>
              <a:rPr lang="el-GR" sz="2000" dirty="0">
                <a:solidFill>
                  <a:schemeClr val="bg2">
                    <a:lumMod val="25000"/>
                  </a:schemeClr>
                </a:solidFill>
                <a:effectLst>
                  <a:innerShdw blurRad="114300">
                    <a:prstClr val="black"/>
                  </a:innerShdw>
                </a:effectLst>
              </a:rPr>
              <a:t>ΕΔΕΤ</a:t>
            </a:r>
          </a:p>
          <a:p>
            <a:pPr marL="137160" indent="0">
              <a:buNone/>
            </a:pPr>
            <a:endParaRPr lang="el-GR" sz="2000" dirty="0">
              <a:solidFill>
                <a:schemeClr val="bg2">
                  <a:lumMod val="25000"/>
                </a:schemeClr>
              </a:solidFill>
              <a:effectLst>
                <a:innerShdw blurRad="114300">
                  <a:prstClr val="black"/>
                </a:innerShdw>
              </a:effectLst>
            </a:endParaRPr>
          </a:p>
          <a:p>
            <a:pPr>
              <a:buFont typeface="Wingdings" panose="05000000000000000000" pitchFamily="2" charset="2"/>
              <a:buChar char="v"/>
            </a:pPr>
            <a:endParaRPr lang="en-US" sz="2000" dirty="0">
              <a:solidFill>
                <a:schemeClr val="bg2">
                  <a:lumMod val="25000"/>
                </a:schemeClr>
              </a:soli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7" name="Διάσημα 6"/>
          <p:cNvSpPr/>
          <p:nvPr/>
        </p:nvSpPr>
        <p:spPr>
          <a:xfrm>
            <a:off x="1763688" y="2276872"/>
            <a:ext cx="432048" cy="206969"/>
          </a:xfrm>
          <a:prstGeom prst="chevr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43808" y="3103510"/>
            <a:ext cx="5328592" cy="2739211"/>
          </a:xfrm>
          <a:prstGeom prst="rect">
            <a:avLst/>
          </a:prstGeom>
          <a:solidFill>
            <a:srgbClr val="B2B2B2"/>
          </a:solidFill>
          <a:ln>
            <a:solidFill>
              <a:srgbClr val="FF3399"/>
            </a:solidFill>
          </a:ln>
        </p:spPr>
        <p:txBody>
          <a:bodyPr wrap="square" rtlCol="0">
            <a:spAutoFit/>
          </a:bodyPr>
          <a:lstStyle/>
          <a:p>
            <a:r>
              <a:rPr lang="el-GR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Προβολή</a:t>
            </a:r>
          </a:p>
          <a:p>
            <a:endParaRPr lang="el-GR" sz="3200" b="1" dirty="0">
              <a:solidFill>
                <a:srgbClr val="FF0000"/>
              </a:solidFill>
            </a:endParaRPr>
          </a:p>
          <a:p>
            <a:r>
              <a:rPr lang="el-GR" b="1" dirty="0" smtClean="0"/>
              <a:t>έμβλημα </a:t>
            </a:r>
            <a:r>
              <a:rPr lang="el-GR" b="1" dirty="0"/>
              <a:t>Ένωσης</a:t>
            </a:r>
            <a:r>
              <a:rPr lang="el-GR" dirty="0"/>
              <a:t> &amp; </a:t>
            </a:r>
            <a:r>
              <a:rPr lang="el-GR" b="1" dirty="0"/>
              <a:t>αναφορά στην Ένωση </a:t>
            </a:r>
          </a:p>
          <a:p>
            <a:r>
              <a:rPr lang="el-GR" dirty="0"/>
              <a:t>(Κανονισμός 1303/2013 άρθρο 115 παράγραφος 4)</a:t>
            </a:r>
          </a:p>
          <a:p>
            <a:r>
              <a:rPr lang="el-GR" dirty="0"/>
              <a:t/>
            </a:r>
            <a:br>
              <a:rPr lang="el-GR" dirty="0"/>
            </a:br>
            <a:r>
              <a:rPr lang="el-GR" b="1" dirty="0"/>
              <a:t>αναφορά στο Ταμείο </a:t>
            </a:r>
            <a:r>
              <a:rPr lang="el-GR" dirty="0"/>
              <a:t>ή στα Ταμεία στήριξης πράξης</a:t>
            </a:r>
          </a:p>
        </p:txBody>
      </p:sp>
      <p:sp>
        <p:nvSpPr>
          <p:cNvPr id="10" name="Βέλος προς τα κάτω 9"/>
          <p:cNvSpPr/>
          <p:nvPr/>
        </p:nvSpPr>
        <p:spPr>
          <a:xfrm>
            <a:off x="3455876" y="3710645"/>
            <a:ext cx="504056" cy="36004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329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229600" cy="936104"/>
          </a:xfrm>
          <a:ln>
            <a:solidFill>
              <a:srgbClr val="FF3399"/>
            </a:solidFill>
          </a:ln>
        </p:spPr>
        <p:txBody>
          <a:bodyPr>
            <a:normAutofit/>
          </a:bodyPr>
          <a:lstStyle/>
          <a:p>
            <a:r>
              <a:rPr lang="el-GR" sz="2400" dirty="0">
                <a:solidFill>
                  <a:schemeClr val="bg2">
                    <a:lumMod val="25000"/>
                  </a:schemeClr>
                </a:solidFill>
                <a:effectLst/>
              </a:rPr>
              <a:t>Υποχρεώσεις Δικαιούχων:</a:t>
            </a:r>
            <a:br>
              <a:rPr lang="el-GR" sz="2400" dirty="0">
                <a:solidFill>
                  <a:schemeClr val="bg2">
                    <a:lumMod val="25000"/>
                  </a:schemeClr>
                </a:solidFill>
                <a:effectLst/>
              </a:rPr>
            </a:br>
            <a:r>
              <a:rPr lang="el-GR" sz="2400" dirty="0" smtClean="0">
                <a:solidFill>
                  <a:schemeClr val="bg2">
                    <a:lumMod val="25000"/>
                  </a:schemeClr>
                </a:solidFill>
                <a:effectLst/>
              </a:rPr>
              <a:t>αναμνηστική πλάκα </a:t>
            </a:r>
            <a:r>
              <a:rPr lang="el-GR" sz="2400" dirty="0">
                <a:solidFill>
                  <a:schemeClr val="bg2">
                    <a:lumMod val="25000"/>
                  </a:schemeClr>
                </a:solidFill>
                <a:effectLst/>
              </a:rPr>
              <a:t>ή </a:t>
            </a:r>
            <a:r>
              <a:rPr lang="el-GR" sz="2400" dirty="0" smtClean="0">
                <a:solidFill>
                  <a:schemeClr val="bg2">
                    <a:lumMod val="25000"/>
                  </a:schemeClr>
                </a:solidFill>
                <a:effectLst/>
              </a:rPr>
              <a:t>πινακίδα </a:t>
            </a:r>
            <a:endParaRPr lang="el-GR" sz="2400" dirty="0">
              <a:solidFill>
                <a:schemeClr val="bg2">
                  <a:lumMod val="25000"/>
                </a:schemeClr>
              </a:solidFill>
              <a:effectLst/>
            </a:endParaRP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68592"/>
          </a:xfrm>
        </p:spPr>
        <p:txBody>
          <a:bodyPr>
            <a:normAutofit fontScale="55000" lnSpcReduction="20000"/>
          </a:bodyPr>
          <a:lstStyle/>
          <a:p>
            <a:pPr marL="137160" indent="0">
              <a:buNone/>
            </a:pPr>
            <a:r>
              <a:rPr lang="el-GR" b="1" dirty="0" smtClean="0">
                <a:solidFill>
                  <a:schemeClr val="bg2">
                    <a:lumMod val="25000"/>
                  </a:schemeClr>
                </a:solidFill>
              </a:rPr>
              <a:t>τοποθέτηση </a:t>
            </a:r>
            <a:r>
              <a:rPr lang="el-GR" b="1" dirty="0">
                <a:solidFill>
                  <a:schemeClr val="bg2">
                    <a:lumMod val="25000"/>
                  </a:schemeClr>
                </a:solidFill>
              </a:rPr>
              <a:t>μόνιμης αναμνηστικής πλάκας </a:t>
            </a:r>
            <a:r>
              <a:rPr lang="el-GR" dirty="0">
                <a:solidFill>
                  <a:schemeClr val="bg2">
                    <a:lumMod val="25000"/>
                  </a:schemeClr>
                </a:solidFill>
              </a:rPr>
              <a:t>ή πινακίδας σημαντικού μεγέθους, σε σημείο εύκολα ορατό από το κοινό, </a:t>
            </a:r>
            <a:r>
              <a:rPr lang="el-GR" b="1" dirty="0">
                <a:solidFill>
                  <a:schemeClr val="bg2">
                    <a:lumMod val="25000"/>
                  </a:schemeClr>
                </a:solidFill>
              </a:rPr>
              <a:t>εντός 3 μηνών </a:t>
            </a:r>
            <a:r>
              <a:rPr lang="el-GR" dirty="0">
                <a:solidFill>
                  <a:schemeClr val="bg2">
                    <a:lumMod val="25000"/>
                  </a:schemeClr>
                </a:solidFill>
              </a:rPr>
              <a:t>για κάθε πράξη που πληροί τα </a:t>
            </a:r>
            <a:r>
              <a:rPr lang="el-GR" dirty="0" smtClean="0">
                <a:solidFill>
                  <a:schemeClr val="bg2">
                    <a:lumMod val="25000"/>
                  </a:schemeClr>
                </a:solidFill>
              </a:rPr>
              <a:t>κατωτέρω κριτήρια: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l-GR" dirty="0" smtClean="0">
                <a:solidFill>
                  <a:schemeClr val="bg2">
                    <a:lumMod val="25000"/>
                  </a:schemeClr>
                </a:solidFill>
              </a:rPr>
              <a:t>η </a:t>
            </a:r>
            <a:r>
              <a:rPr lang="el-GR" dirty="0">
                <a:solidFill>
                  <a:schemeClr val="bg2">
                    <a:lumMod val="25000"/>
                  </a:schemeClr>
                </a:solidFill>
              </a:rPr>
              <a:t>συνολική δημόσια συνδρομή </a:t>
            </a:r>
            <a:r>
              <a:rPr lang="el-GR" dirty="0" smtClean="0">
                <a:solidFill>
                  <a:schemeClr val="bg2">
                    <a:lumMod val="25000"/>
                  </a:schemeClr>
                </a:solidFill>
              </a:rPr>
              <a:t>άνω </a:t>
            </a:r>
            <a:r>
              <a:rPr lang="el-GR" dirty="0">
                <a:solidFill>
                  <a:schemeClr val="bg2">
                    <a:lumMod val="25000"/>
                  </a:schemeClr>
                </a:solidFill>
              </a:rPr>
              <a:t>των  500 000 </a:t>
            </a:r>
            <a:r>
              <a:rPr lang="el-GR" dirty="0" smtClean="0">
                <a:solidFill>
                  <a:schemeClr val="bg2">
                    <a:lumMod val="25000"/>
                  </a:schemeClr>
                </a:solidFill>
              </a:rPr>
              <a:t>EUR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l-GR" dirty="0" smtClean="0">
                <a:solidFill>
                  <a:schemeClr val="bg2">
                    <a:lumMod val="25000"/>
                  </a:schemeClr>
                </a:solidFill>
              </a:rPr>
              <a:t>η </a:t>
            </a:r>
            <a:r>
              <a:rPr lang="el-GR" dirty="0">
                <a:solidFill>
                  <a:schemeClr val="bg2">
                    <a:lumMod val="25000"/>
                  </a:schemeClr>
                </a:solidFill>
              </a:rPr>
              <a:t>πράξη συνίσταται στην αγορά υλικού αντικειμένου ή στη χρηματοδότηση έργων υποδομής ή κατασκευής.</a:t>
            </a:r>
          </a:p>
          <a:p>
            <a:pPr marL="137160" indent="0">
              <a:buNone/>
            </a:pPr>
            <a:endParaRPr lang="en-US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137160" indent="0">
              <a:buNone/>
            </a:pPr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pPr marL="137160" indent="0">
              <a:buNone/>
            </a:pPr>
            <a:endParaRPr lang="en-US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137160" indent="0">
              <a:buNone/>
            </a:pPr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pPr marL="137160" indent="0">
              <a:buNone/>
            </a:pPr>
            <a:endParaRPr lang="en-US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137160" indent="0">
              <a:buNone/>
            </a:pPr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pPr marL="137160" indent="0">
              <a:buNone/>
            </a:pPr>
            <a:endParaRPr lang="en-US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137160" indent="0">
              <a:buNone/>
            </a:pPr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pPr marL="137160" indent="0">
              <a:buNone/>
            </a:pPr>
            <a:endParaRPr lang="en-US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137160" indent="0">
              <a:buNone/>
            </a:pPr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pPr marL="137160" indent="0">
              <a:buNone/>
            </a:pPr>
            <a:endParaRPr lang="el-GR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137160" indent="0">
              <a:buNone/>
            </a:pPr>
            <a:endParaRPr lang="en-US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137160" indent="0">
              <a:buNone/>
            </a:pPr>
            <a:endParaRPr lang="en-US" b="1" dirty="0">
              <a:solidFill>
                <a:schemeClr val="bg2">
                  <a:lumMod val="25000"/>
                </a:schemeClr>
              </a:solidFill>
            </a:endParaRPr>
          </a:p>
          <a:p>
            <a:pPr marL="137160" indent="0">
              <a:buNone/>
            </a:pPr>
            <a:endParaRPr lang="en-US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137160" indent="0">
              <a:buNone/>
            </a:pPr>
            <a:r>
              <a:rPr lang="el-GR" b="1" dirty="0" smtClean="0">
                <a:solidFill>
                  <a:schemeClr val="bg2">
                    <a:lumMod val="25000"/>
                  </a:schemeClr>
                </a:solidFill>
              </a:rPr>
              <a:t>Το </a:t>
            </a:r>
            <a:r>
              <a:rPr lang="el-GR" b="1" dirty="0">
                <a:solidFill>
                  <a:schemeClr val="bg2">
                    <a:lumMod val="25000"/>
                  </a:schemeClr>
                </a:solidFill>
              </a:rPr>
              <a:t>υλικό κατασκευής και ο τρόπος τοποθέτησης των μόνιμων πινακίδων θα πρέπει να εξασφαλίζουν τη μόνιμη εγκατάστασή τους.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59024" y="2708920"/>
            <a:ext cx="8245424" cy="2954655"/>
          </a:xfrm>
          <a:prstGeom prst="rect">
            <a:avLst/>
          </a:prstGeom>
          <a:gradFill flip="none" rotWithShape="1">
            <a:gsLst>
              <a:gs pos="0">
                <a:srgbClr val="6699FF">
                  <a:tint val="66000"/>
                  <a:satMod val="160000"/>
                </a:srgbClr>
              </a:gs>
              <a:gs pos="50000">
                <a:srgbClr val="6699FF">
                  <a:tint val="44500"/>
                  <a:satMod val="160000"/>
                </a:srgbClr>
              </a:gs>
              <a:gs pos="100000">
                <a:srgbClr val="6699FF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 wrap="square" rtlCol="0">
            <a:spAutoFit/>
          </a:bodyPr>
          <a:lstStyle/>
          <a:p>
            <a:pPr marL="137160" indent="0">
              <a:buClr>
                <a:srgbClr val="FFFFCC"/>
              </a:buClr>
              <a:buNone/>
            </a:pPr>
            <a:r>
              <a:rPr lang="el-GR" sz="1400" dirty="0">
                <a:solidFill>
                  <a:schemeClr val="bg2">
                    <a:lumMod val="25000"/>
                  </a:schemeClr>
                </a:solidFill>
              </a:rPr>
              <a:t>Στην αναμνηστική πλάκα ή πινακίδα αναγράφονται : </a:t>
            </a:r>
          </a:p>
          <a:p>
            <a:pPr>
              <a:buClr>
                <a:srgbClr val="FFFFCC"/>
              </a:buClr>
              <a:buFont typeface="Wingdings" panose="05000000000000000000" pitchFamily="2" charset="2"/>
              <a:buChar char="v"/>
            </a:pPr>
            <a:r>
              <a:rPr lang="el-GR" sz="1400" dirty="0">
                <a:solidFill>
                  <a:schemeClr val="bg2">
                    <a:lumMod val="25000"/>
                  </a:schemeClr>
                </a:solidFill>
              </a:rPr>
              <a:t>Επιχειρησιακό Πρόγραμμα</a:t>
            </a:r>
          </a:p>
          <a:p>
            <a:pPr>
              <a:buClr>
                <a:srgbClr val="FFFFCC"/>
              </a:buClr>
              <a:buFont typeface="Wingdings" panose="05000000000000000000" pitchFamily="2" charset="2"/>
              <a:buChar char="v"/>
            </a:pPr>
            <a:r>
              <a:rPr lang="el-GR" sz="1400" dirty="0">
                <a:solidFill>
                  <a:schemeClr val="bg2">
                    <a:lumMod val="25000"/>
                  </a:schemeClr>
                </a:solidFill>
              </a:rPr>
              <a:t>Φορέας υλοποίησης ή Δικαιούχος</a:t>
            </a:r>
          </a:p>
          <a:p>
            <a:pPr>
              <a:buClr>
                <a:srgbClr val="FFFFCC"/>
              </a:buClr>
              <a:buFont typeface="Wingdings" panose="05000000000000000000" pitchFamily="2" charset="2"/>
              <a:buChar char="v"/>
            </a:pPr>
            <a:r>
              <a:rPr lang="el-GR" sz="1400" dirty="0">
                <a:solidFill>
                  <a:schemeClr val="bg2">
                    <a:lumMod val="25000"/>
                  </a:schemeClr>
                </a:solidFill>
              </a:rPr>
              <a:t>ονομασία της πράξης </a:t>
            </a:r>
          </a:p>
          <a:p>
            <a:pPr>
              <a:buClr>
                <a:srgbClr val="FFFFCC"/>
              </a:buClr>
              <a:buFont typeface="Wingdings" panose="05000000000000000000" pitchFamily="2" charset="2"/>
              <a:buChar char="v"/>
            </a:pPr>
            <a:r>
              <a:rPr lang="el-GR" sz="1400" dirty="0">
                <a:solidFill>
                  <a:schemeClr val="bg2">
                    <a:lumMod val="25000"/>
                  </a:schemeClr>
                </a:solidFill>
              </a:rPr>
              <a:t>κύριος στόχος της δραστηριότητας </a:t>
            </a:r>
          </a:p>
          <a:p>
            <a:pPr>
              <a:buClr>
                <a:srgbClr val="FFFFCC"/>
              </a:buClr>
              <a:buFont typeface="Wingdings" panose="05000000000000000000" pitchFamily="2" charset="2"/>
              <a:buChar char="v"/>
            </a:pPr>
            <a:endParaRPr lang="el-GR" sz="1400" dirty="0">
              <a:solidFill>
                <a:schemeClr val="bg2">
                  <a:lumMod val="25000"/>
                </a:schemeClr>
              </a:solidFill>
            </a:endParaRPr>
          </a:p>
          <a:p>
            <a:pPr>
              <a:buClr>
                <a:srgbClr val="FFFFCC"/>
              </a:buClr>
              <a:buFont typeface="Wingdings" panose="05000000000000000000" pitchFamily="2" charset="2"/>
              <a:buChar char="v"/>
            </a:pPr>
            <a:r>
              <a:rPr lang="el-GR" sz="1400" dirty="0">
                <a:solidFill>
                  <a:schemeClr val="bg2">
                    <a:lumMod val="25000"/>
                  </a:schemeClr>
                </a:solidFill>
              </a:rPr>
              <a:t>έμβλημα της Ευρωπαϊκής Ένωσης &amp;  αναφορά στην Ευρωπαϊκή Ένωση και </a:t>
            </a:r>
          </a:p>
          <a:p>
            <a:pPr>
              <a:buClr>
                <a:srgbClr val="FFFFCC"/>
              </a:buClr>
              <a:buFont typeface="Wingdings" panose="05000000000000000000" pitchFamily="2" charset="2"/>
              <a:buChar char="v"/>
            </a:pPr>
            <a:r>
              <a:rPr lang="el-GR" sz="1400" dirty="0">
                <a:solidFill>
                  <a:schemeClr val="bg2">
                    <a:lumMod val="25000"/>
                  </a:schemeClr>
                </a:solidFill>
              </a:rPr>
              <a:t>οικείο Ταμείο. </a:t>
            </a:r>
          </a:p>
          <a:p>
            <a:pPr>
              <a:buClr>
                <a:srgbClr val="FFFFCC"/>
              </a:buClr>
              <a:buFont typeface="Wingdings" panose="05000000000000000000" pitchFamily="2" charset="2"/>
              <a:buChar char="v"/>
            </a:pPr>
            <a:r>
              <a:rPr lang="el-GR" sz="1400" dirty="0">
                <a:solidFill>
                  <a:schemeClr val="bg2">
                    <a:lumMod val="25000"/>
                  </a:schemeClr>
                </a:solidFill>
              </a:rPr>
              <a:t>Οι πληροφορίες αυτές καταλαμβάνουν τουλάχιστον το 25% της πινακίδας.</a:t>
            </a:r>
          </a:p>
          <a:p>
            <a:pPr>
              <a:buClr>
                <a:srgbClr val="FFFFCC"/>
              </a:buClr>
              <a:buFont typeface="Wingdings" panose="05000000000000000000" pitchFamily="2" charset="2"/>
              <a:buChar char="v"/>
            </a:pPr>
            <a:endParaRPr lang="el-GR" sz="1400" dirty="0">
              <a:solidFill>
                <a:schemeClr val="bg2">
                  <a:lumMod val="25000"/>
                </a:schemeClr>
              </a:solidFill>
            </a:endParaRPr>
          </a:p>
          <a:p>
            <a:pPr>
              <a:buClr>
                <a:srgbClr val="FFFFCC"/>
              </a:buClr>
              <a:buFont typeface="Wingdings" panose="05000000000000000000" pitchFamily="2" charset="2"/>
              <a:buChar char="v"/>
            </a:pPr>
            <a:r>
              <a:rPr lang="el-GR" sz="1400" dirty="0">
                <a:solidFill>
                  <a:schemeClr val="bg2">
                    <a:lumMod val="25000"/>
                  </a:schemeClr>
                </a:solidFill>
              </a:rPr>
              <a:t>Η σημαία της Ελλάδας 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</a:rPr>
              <a:t>&amp;</a:t>
            </a:r>
            <a:endParaRPr lang="el-GR" sz="1400" dirty="0">
              <a:solidFill>
                <a:schemeClr val="bg2">
                  <a:lumMod val="25000"/>
                </a:schemeClr>
              </a:solidFill>
            </a:endParaRPr>
          </a:p>
          <a:p>
            <a:pPr>
              <a:buClr>
                <a:srgbClr val="FFFFCC"/>
              </a:buClr>
              <a:buFont typeface="Wingdings" panose="05000000000000000000" pitchFamily="2" charset="2"/>
              <a:buChar char="v"/>
            </a:pPr>
            <a:r>
              <a:rPr lang="el-GR" sz="1400" dirty="0">
                <a:solidFill>
                  <a:schemeClr val="bg2">
                    <a:lumMod val="25000"/>
                  </a:schemeClr>
                </a:solidFill>
              </a:rPr>
              <a:t>το σήμα του ΕΣΠΑ στο ίδιο ύψος 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</a:rPr>
              <a:t>, </a:t>
            </a:r>
            <a:r>
              <a:rPr lang="el-GR" sz="1400" dirty="0">
                <a:solidFill>
                  <a:schemeClr val="bg2">
                    <a:lumMod val="25000"/>
                  </a:schemeClr>
                </a:solidFill>
              </a:rPr>
              <a:t>ισότιμα με την σημαία της Ευρωπαϊκής Ένωσης.</a:t>
            </a:r>
          </a:p>
          <a:p>
            <a:pPr marL="137160" indent="0">
              <a:buClr>
                <a:srgbClr val="FFFFCC"/>
              </a:buClr>
              <a:buNone/>
            </a:pPr>
            <a:endParaRPr lang="el-GR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9137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ln>
            <a:solidFill>
              <a:srgbClr val="FF3399"/>
            </a:solidFill>
          </a:ln>
        </p:spPr>
        <p:txBody>
          <a:bodyPr>
            <a:noAutofit/>
          </a:bodyPr>
          <a:lstStyle/>
          <a:p>
            <a:r>
              <a:rPr lang="el-GR" sz="2400" dirty="0">
                <a:solidFill>
                  <a:schemeClr val="bg2">
                    <a:lumMod val="25000"/>
                  </a:schemeClr>
                </a:solidFill>
                <a:effectLst/>
              </a:rPr>
              <a:t>Υποχρεώσεις Δικαιούχων:</a:t>
            </a:r>
            <a:br>
              <a:rPr lang="el-GR" sz="2400" dirty="0">
                <a:solidFill>
                  <a:schemeClr val="bg2">
                    <a:lumMod val="25000"/>
                  </a:schemeClr>
                </a:solidFill>
                <a:effectLst/>
              </a:rPr>
            </a:br>
            <a:r>
              <a:rPr lang="el-GR" sz="2400" dirty="0">
                <a:solidFill>
                  <a:schemeClr val="bg2">
                    <a:lumMod val="25000"/>
                  </a:schemeClr>
                </a:solidFill>
                <a:effectLst/>
              </a:rPr>
              <a:t>αναμνηστική πλάκα ή πινακίδα </a:t>
            </a:r>
            <a:r>
              <a:rPr lang="el-GR" sz="2400" dirty="0" smtClean="0">
                <a:solidFill>
                  <a:schemeClr val="bg2">
                    <a:lumMod val="25000"/>
                  </a:schemeClr>
                </a:solidFill>
                <a:effectLst/>
              </a:rPr>
              <a:t/>
            </a:r>
            <a:br>
              <a:rPr lang="el-GR" sz="2400" dirty="0" smtClean="0">
                <a:solidFill>
                  <a:schemeClr val="bg2">
                    <a:lumMod val="25000"/>
                  </a:schemeClr>
                </a:solidFill>
                <a:effectLst/>
              </a:rPr>
            </a:br>
            <a:r>
              <a:rPr lang="el-GR" sz="2400" dirty="0" smtClean="0">
                <a:solidFill>
                  <a:srgbClr val="C00000"/>
                </a:solidFill>
                <a:effectLst/>
              </a:rPr>
              <a:t>Υπόδειγμα</a:t>
            </a:r>
            <a:endParaRPr lang="el-GR" sz="2400" dirty="0">
              <a:solidFill>
                <a:srgbClr val="C00000"/>
              </a:solidFill>
              <a:effectLst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978" y="1600200"/>
            <a:ext cx="7360044" cy="470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5223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ln>
            <a:solidFill>
              <a:srgbClr val="FF3399"/>
            </a:solidFill>
          </a:ln>
        </p:spPr>
        <p:txBody>
          <a:bodyPr>
            <a:noAutofit/>
          </a:bodyPr>
          <a:lstStyle/>
          <a:p>
            <a:r>
              <a:rPr lang="el-GR" sz="2400" dirty="0">
                <a:solidFill>
                  <a:schemeClr val="tx1"/>
                </a:solidFill>
                <a:effectLst/>
              </a:rPr>
              <a:t>Υποχρεώσεις Δικαιούχων:</a:t>
            </a:r>
            <a:br>
              <a:rPr lang="el-GR" sz="2400" dirty="0">
                <a:solidFill>
                  <a:schemeClr val="tx1"/>
                </a:solidFill>
                <a:effectLst/>
              </a:rPr>
            </a:br>
            <a:r>
              <a:rPr lang="el-GR" sz="2400" dirty="0">
                <a:solidFill>
                  <a:schemeClr val="tx1"/>
                </a:solidFill>
                <a:effectLst/>
              </a:rPr>
              <a:t>αναμνηστική πλάκα ή πινακίδα </a:t>
            </a:r>
            <a:br>
              <a:rPr lang="el-GR" sz="2400" dirty="0">
                <a:solidFill>
                  <a:schemeClr val="tx1"/>
                </a:solidFill>
                <a:effectLst/>
              </a:rPr>
            </a:br>
            <a:r>
              <a:rPr lang="el-GR" sz="2400" dirty="0" smtClean="0">
                <a:solidFill>
                  <a:srgbClr val="FF0000"/>
                </a:solidFill>
                <a:effectLst/>
              </a:rPr>
              <a:t>Παράδειγμα</a:t>
            </a:r>
            <a:endParaRPr lang="el-GR" sz="2400" dirty="0">
              <a:solidFill>
                <a:srgbClr val="FF0000"/>
              </a:solidFill>
              <a:effectLst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600200"/>
            <a:ext cx="6320339" cy="470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332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ln>
            <a:solidFill>
              <a:srgbClr val="EB7174"/>
            </a:solidFill>
          </a:ln>
        </p:spPr>
        <p:txBody>
          <a:bodyPr>
            <a:noAutofit/>
          </a:bodyPr>
          <a:lstStyle/>
          <a:p>
            <a:r>
              <a:rPr lang="el-GR" sz="2400" dirty="0">
                <a:solidFill>
                  <a:schemeClr val="tx1"/>
                </a:solidFill>
                <a:effectLst/>
              </a:rPr>
              <a:t>Υποχρεώσεις Δικαιούχων:</a:t>
            </a:r>
            <a:br>
              <a:rPr lang="el-GR" sz="2400" dirty="0">
                <a:solidFill>
                  <a:schemeClr val="tx1"/>
                </a:solidFill>
                <a:effectLst/>
              </a:rPr>
            </a:br>
            <a:r>
              <a:rPr lang="el-GR" sz="2400" dirty="0">
                <a:solidFill>
                  <a:schemeClr val="tx1"/>
                </a:solidFill>
                <a:effectLst/>
              </a:rPr>
              <a:t>αναμνηστική πλάκα ή πινακίδα </a:t>
            </a:r>
            <a:r>
              <a:rPr lang="el-GR" sz="2400" dirty="0">
                <a:solidFill>
                  <a:srgbClr val="C00000"/>
                </a:solidFill>
                <a:effectLst/>
              </a:rPr>
              <a:t/>
            </a:r>
            <a:br>
              <a:rPr lang="el-GR" sz="2400" dirty="0">
                <a:solidFill>
                  <a:srgbClr val="C00000"/>
                </a:solidFill>
                <a:effectLst/>
              </a:rPr>
            </a:br>
            <a:r>
              <a:rPr lang="el-GR" sz="2400" dirty="0">
                <a:solidFill>
                  <a:srgbClr val="C00000"/>
                </a:solidFill>
                <a:effectLst/>
              </a:rPr>
              <a:t>Παράδειγμα</a:t>
            </a:r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606" y="1600200"/>
            <a:ext cx="7062787" cy="470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43608" y="5917922"/>
            <a:ext cx="5040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Αρχαιολογικός χώρος Ορχομενού – Κτίριο εξυπηρέτησης επισκεπτών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247540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  <a:ln>
            <a:solidFill>
              <a:srgbClr val="C00000"/>
            </a:solidFill>
          </a:ln>
        </p:spPr>
        <p:txBody>
          <a:bodyPr>
            <a:noAutofit/>
          </a:bodyPr>
          <a:lstStyle/>
          <a:p>
            <a:r>
              <a:rPr lang="el-GR" sz="2400" dirty="0">
                <a:solidFill>
                  <a:schemeClr val="tx1"/>
                </a:solidFill>
                <a:effectLst/>
              </a:rPr>
              <a:t>Υποχρεώσεις Δικαιούχων:</a:t>
            </a:r>
            <a:br>
              <a:rPr lang="el-GR" sz="2400" dirty="0">
                <a:solidFill>
                  <a:schemeClr val="tx1"/>
                </a:solidFill>
                <a:effectLst/>
              </a:rPr>
            </a:br>
            <a:r>
              <a:rPr lang="el-GR" sz="2400" dirty="0">
                <a:solidFill>
                  <a:schemeClr val="tx1"/>
                </a:solidFill>
                <a:effectLst/>
              </a:rPr>
              <a:t>αναμνηστική πλάκα ή πινακίδα </a:t>
            </a:r>
            <a:r>
              <a:rPr lang="el-GR" sz="2400" dirty="0">
                <a:solidFill>
                  <a:srgbClr val="C00000"/>
                </a:solidFill>
                <a:effectLst/>
              </a:rPr>
              <a:t/>
            </a:r>
            <a:br>
              <a:rPr lang="el-GR" sz="2400" dirty="0">
                <a:solidFill>
                  <a:srgbClr val="C00000"/>
                </a:solidFill>
                <a:effectLst/>
              </a:rPr>
            </a:br>
            <a:r>
              <a:rPr lang="el-GR" sz="2400" dirty="0">
                <a:solidFill>
                  <a:srgbClr val="C00000"/>
                </a:solidFill>
                <a:effectLst/>
              </a:rPr>
              <a:t>Παράδειγμα</a:t>
            </a:r>
          </a:p>
        </p:txBody>
      </p:sp>
      <p:pic>
        <p:nvPicPr>
          <p:cNvPr id="10243" name="Picture 3" descr="C:\Users\ialexandri\Desktop\fvt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772816"/>
            <a:ext cx="5397491" cy="490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8197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ln>
            <a:solidFill>
              <a:srgbClr val="FF3399"/>
            </a:solidFill>
          </a:ln>
        </p:spPr>
        <p:txBody>
          <a:bodyPr>
            <a:normAutofit/>
          </a:bodyPr>
          <a:lstStyle/>
          <a:p>
            <a:r>
              <a:rPr lang="el-GR" sz="2400" dirty="0">
                <a:solidFill>
                  <a:schemeClr val="bg2">
                    <a:lumMod val="25000"/>
                  </a:schemeClr>
                </a:solidFill>
                <a:effectLst/>
              </a:rPr>
              <a:t>Υποχρεώσεις Δικαιούχων:</a:t>
            </a:r>
            <a:br>
              <a:rPr lang="el-GR" sz="2400" dirty="0">
                <a:solidFill>
                  <a:schemeClr val="bg2">
                    <a:lumMod val="25000"/>
                  </a:schemeClr>
                </a:solidFill>
                <a:effectLst/>
              </a:rPr>
            </a:br>
            <a:r>
              <a:rPr lang="el-GR" sz="2400" dirty="0">
                <a:solidFill>
                  <a:schemeClr val="bg2">
                    <a:lumMod val="25000"/>
                  </a:schemeClr>
                </a:solidFill>
                <a:effectLst/>
              </a:rPr>
              <a:t>Έντυπη </a:t>
            </a:r>
            <a:r>
              <a:rPr lang="el-GR" sz="2400" dirty="0" smtClean="0">
                <a:solidFill>
                  <a:schemeClr val="bg2">
                    <a:lumMod val="25000"/>
                  </a:schemeClr>
                </a:solidFill>
                <a:effectLst/>
              </a:rPr>
              <a:t>επικοινωνία</a:t>
            </a:r>
            <a:endParaRPr lang="el-GR" sz="2400" dirty="0">
              <a:solidFill>
                <a:schemeClr val="bg2">
                  <a:lumMod val="25000"/>
                </a:schemeClr>
              </a:solidFill>
              <a:effectLst/>
            </a:endParaRP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ln>
            <a:solidFill>
              <a:srgbClr val="FF3399"/>
            </a:solidFill>
          </a:ln>
        </p:spPr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l-GR" sz="1800" b="1" dirty="0">
                <a:solidFill>
                  <a:schemeClr val="bg2">
                    <a:lumMod val="25000"/>
                  </a:schemeClr>
                </a:solidFill>
              </a:rPr>
              <a:t>ευδιάκριτο έμβλημα </a:t>
            </a:r>
            <a:r>
              <a:rPr lang="el-GR" sz="1800" dirty="0">
                <a:solidFill>
                  <a:schemeClr val="bg2">
                    <a:lumMod val="25000"/>
                  </a:schemeClr>
                </a:solidFill>
              </a:rPr>
              <a:t>της Ένωσης </a:t>
            </a:r>
            <a:r>
              <a:rPr lang="el-GR" sz="1800" dirty="0" smtClean="0">
                <a:solidFill>
                  <a:schemeClr val="bg2">
                    <a:lumMod val="25000"/>
                  </a:schemeClr>
                </a:solidFill>
              </a:rPr>
              <a:t>σε </a:t>
            </a:r>
            <a:r>
              <a:rPr lang="el-GR" sz="1800" dirty="0">
                <a:solidFill>
                  <a:schemeClr val="bg2">
                    <a:lumMod val="25000"/>
                  </a:schemeClr>
                </a:solidFill>
              </a:rPr>
              <a:t>προβεβλημένη θέση. </a:t>
            </a:r>
            <a:endParaRPr lang="el-GR" sz="1800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l-GR" sz="1800" dirty="0" smtClean="0">
                <a:solidFill>
                  <a:schemeClr val="bg2">
                    <a:lumMod val="25000"/>
                  </a:schemeClr>
                </a:solidFill>
              </a:rPr>
              <a:t>θέση &amp; μέγεθός εμβλήματος  ανάλογης της κλίμακας υλικού </a:t>
            </a:r>
            <a:r>
              <a:rPr lang="el-GR" sz="1800" dirty="0">
                <a:solidFill>
                  <a:schemeClr val="bg2">
                    <a:lumMod val="25000"/>
                  </a:schemeClr>
                </a:solidFill>
              </a:rPr>
              <a:t>ή </a:t>
            </a:r>
            <a:r>
              <a:rPr lang="el-GR" sz="1800" dirty="0" smtClean="0">
                <a:solidFill>
                  <a:schemeClr val="bg2">
                    <a:lumMod val="25000"/>
                  </a:schemeClr>
                </a:solidFill>
              </a:rPr>
              <a:t>εγγράφου.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l-GR" sz="1800" dirty="0" smtClean="0">
                <a:solidFill>
                  <a:schemeClr val="bg2">
                    <a:lumMod val="25000"/>
                  </a:schemeClr>
                </a:solidFill>
              </a:rPr>
              <a:t>Ευανάγνωστη Αναφορά </a:t>
            </a:r>
            <a:r>
              <a:rPr lang="el-GR" sz="1800" dirty="0">
                <a:solidFill>
                  <a:schemeClr val="bg2">
                    <a:lumMod val="25000"/>
                  </a:schemeClr>
                </a:solidFill>
              </a:rPr>
              <a:t>στην Ευρωπαϊκή Ένωση και τα </a:t>
            </a:r>
            <a:r>
              <a:rPr lang="el-GR" sz="1800" dirty="0" smtClean="0">
                <a:solidFill>
                  <a:schemeClr val="bg2">
                    <a:lumMod val="25000"/>
                  </a:schemeClr>
                </a:solidFill>
              </a:rPr>
              <a:t>ταμεία</a:t>
            </a:r>
            <a:endParaRPr lang="el-GR" sz="1800" dirty="0">
              <a:solidFill>
                <a:schemeClr val="bg2">
                  <a:lumMod val="25000"/>
                </a:schemeClr>
              </a:solidFill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l-GR" sz="1800" b="1" dirty="0" smtClean="0">
                <a:solidFill>
                  <a:schemeClr val="bg2">
                    <a:lumMod val="25000"/>
                  </a:schemeClr>
                </a:solidFill>
              </a:rPr>
              <a:t>Αναφορά Συγχρηματοδότησης </a:t>
            </a:r>
            <a:r>
              <a:rPr lang="el-GR" sz="1800" dirty="0">
                <a:solidFill>
                  <a:schemeClr val="bg2">
                    <a:lumMod val="25000"/>
                  </a:schemeClr>
                </a:solidFill>
              </a:rPr>
              <a:t>για </a:t>
            </a:r>
            <a:r>
              <a:rPr lang="el-GR" sz="18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l-GR" sz="1800" dirty="0">
                <a:solidFill>
                  <a:schemeClr val="bg2">
                    <a:lumMod val="25000"/>
                  </a:schemeClr>
                </a:solidFill>
              </a:rPr>
              <a:t>κάθε έγγραφο  </a:t>
            </a:r>
            <a:r>
              <a:rPr lang="el-GR" sz="1800" dirty="0" smtClean="0">
                <a:solidFill>
                  <a:schemeClr val="bg2">
                    <a:lumMod val="25000"/>
                  </a:schemeClr>
                </a:solidFill>
              </a:rPr>
              <a:t>της  πράξης προς  </a:t>
            </a:r>
            <a:r>
              <a:rPr lang="el-GR" sz="1800" dirty="0">
                <a:solidFill>
                  <a:schemeClr val="bg2">
                    <a:lumMod val="25000"/>
                  </a:schemeClr>
                </a:solidFill>
              </a:rPr>
              <a:t>δικαιούχους, </a:t>
            </a:r>
            <a:r>
              <a:rPr lang="el-GR" sz="1800" dirty="0" smtClean="0">
                <a:solidFill>
                  <a:schemeClr val="bg2">
                    <a:lumMod val="25000"/>
                  </a:schemeClr>
                </a:solidFill>
              </a:rPr>
              <a:t>αιτούντες</a:t>
            </a:r>
            <a:r>
              <a:rPr lang="el-GR" sz="1800" dirty="0">
                <a:solidFill>
                  <a:schemeClr val="bg2">
                    <a:lumMod val="25000"/>
                  </a:schemeClr>
                </a:solidFill>
              </a:rPr>
              <a:t>, </a:t>
            </a:r>
            <a:r>
              <a:rPr lang="el-GR" sz="1800" dirty="0" smtClean="0">
                <a:solidFill>
                  <a:schemeClr val="bg2">
                    <a:lumMod val="25000"/>
                  </a:schemeClr>
                </a:solidFill>
              </a:rPr>
              <a:t>συμμετέχοντες , κοινό</a:t>
            </a:r>
            <a:r>
              <a:rPr lang="el-GR" sz="1800" dirty="0">
                <a:solidFill>
                  <a:schemeClr val="bg2">
                    <a:lumMod val="25000"/>
                  </a:schemeClr>
                </a:solidFill>
              </a:rPr>
              <a:t>, συμπεριλαμβανομένης της βεβαίωσης παρακολούθησης ή άλλου πιστοποιητικού, </a:t>
            </a:r>
            <a:endParaRPr lang="el-GR" sz="1800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l-GR" sz="1800" dirty="0" smtClean="0">
                <a:solidFill>
                  <a:schemeClr val="bg2">
                    <a:lumMod val="25000"/>
                  </a:schemeClr>
                </a:solidFill>
              </a:rPr>
              <a:t>λογότυποι και έμβλημα της Ένωσης, τουλάχιστον </a:t>
            </a:r>
            <a:r>
              <a:rPr lang="el-GR" sz="1800" b="1" dirty="0" smtClean="0">
                <a:solidFill>
                  <a:schemeClr val="bg2">
                    <a:lumMod val="25000"/>
                  </a:schemeClr>
                </a:solidFill>
              </a:rPr>
              <a:t>ίδιο μέγεθος</a:t>
            </a:r>
            <a:r>
              <a:rPr lang="el-GR" sz="1800" dirty="0" smtClean="0">
                <a:solidFill>
                  <a:schemeClr val="bg2">
                    <a:lumMod val="25000"/>
                  </a:schemeClr>
                </a:solidFill>
              </a:rPr>
              <a:t>, 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l-GR" sz="1800" dirty="0" smtClean="0">
                <a:solidFill>
                  <a:schemeClr val="bg2">
                    <a:lumMod val="25000"/>
                  </a:schemeClr>
                </a:solidFill>
              </a:rPr>
              <a:t>Η </a:t>
            </a:r>
            <a:r>
              <a:rPr lang="el-GR" sz="1800" dirty="0">
                <a:solidFill>
                  <a:schemeClr val="bg2">
                    <a:lumMod val="25000"/>
                  </a:schemeClr>
                </a:solidFill>
              </a:rPr>
              <a:t>αναφορά στην εθνική ή </a:t>
            </a:r>
            <a:r>
              <a:rPr lang="el-GR" sz="1800" dirty="0" smtClean="0">
                <a:solidFill>
                  <a:schemeClr val="bg2">
                    <a:lumMod val="25000"/>
                  </a:schemeClr>
                </a:solidFill>
              </a:rPr>
              <a:t>περιφερειακή </a:t>
            </a:r>
            <a:r>
              <a:rPr lang="el-GR" sz="1800" dirty="0">
                <a:solidFill>
                  <a:schemeClr val="bg2">
                    <a:lumMod val="25000"/>
                  </a:schemeClr>
                </a:solidFill>
              </a:rPr>
              <a:t>αρχή μπορεί να ενσωματωθεί </a:t>
            </a:r>
            <a:r>
              <a:rPr lang="el-GR" sz="1800" dirty="0" smtClean="0">
                <a:solidFill>
                  <a:schemeClr val="bg2">
                    <a:lumMod val="25000"/>
                  </a:schemeClr>
                </a:solidFill>
              </a:rPr>
              <a:t>ή στην ταυτότητα </a:t>
            </a:r>
            <a:r>
              <a:rPr lang="el-GR" sz="1800" dirty="0">
                <a:solidFill>
                  <a:schemeClr val="bg2">
                    <a:lumMod val="25000"/>
                  </a:schemeClr>
                </a:solidFill>
              </a:rPr>
              <a:t>επικοινωνίας του ΕΣΠΑ, είτε σε </a:t>
            </a:r>
            <a:r>
              <a:rPr lang="el-GR" sz="1800" dirty="0" smtClean="0">
                <a:solidFill>
                  <a:schemeClr val="bg2">
                    <a:lumMod val="25000"/>
                  </a:schemeClr>
                </a:solidFill>
              </a:rPr>
              <a:t>άλλο </a:t>
            </a:r>
            <a:r>
              <a:rPr lang="el-GR" sz="1800" dirty="0">
                <a:solidFill>
                  <a:schemeClr val="bg2">
                    <a:lumMod val="25000"/>
                  </a:schemeClr>
                </a:solidFill>
              </a:rPr>
              <a:t>σημείο του </a:t>
            </a:r>
            <a:r>
              <a:rPr lang="el-GR" sz="1800" dirty="0" smtClean="0">
                <a:solidFill>
                  <a:schemeClr val="bg2">
                    <a:lumMod val="25000"/>
                  </a:schemeClr>
                </a:solidFill>
              </a:rPr>
              <a:t>εντύπου χωρίς αλλοίωση της διάταξης </a:t>
            </a:r>
            <a:r>
              <a:rPr lang="el-GR" sz="1800" dirty="0">
                <a:solidFill>
                  <a:schemeClr val="bg2">
                    <a:lumMod val="25000"/>
                  </a:schemeClr>
                </a:solidFill>
              </a:rPr>
              <a:t>της εφαρμογής.</a:t>
            </a:r>
          </a:p>
        </p:txBody>
      </p:sp>
    </p:spTree>
    <p:extLst>
      <p:ext uri="{BB962C8B-B14F-4D97-AF65-F5344CB8AC3E}">
        <p14:creationId xmlns:p14="http://schemas.microsoft.com/office/powerpoint/2010/main" val="2265458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ln>
            <a:solidFill>
              <a:srgbClr val="FF3399"/>
            </a:solidFill>
          </a:ln>
        </p:spPr>
        <p:txBody>
          <a:bodyPr>
            <a:normAutofit fontScale="90000"/>
          </a:bodyPr>
          <a:lstStyle/>
          <a:p>
            <a:r>
              <a:rPr lang="el-GR" sz="2400" dirty="0">
                <a:solidFill>
                  <a:schemeClr val="tx1"/>
                </a:solidFill>
                <a:effectLst/>
              </a:rPr>
              <a:t>Υποχρεώσεις Δικαιούχων:</a:t>
            </a:r>
            <a:br>
              <a:rPr lang="el-GR" sz="2400" dirty="0">
                <a:solidFill>
                  <a:schemeClr val="tx1"/>
                </a:solidFill>
                <a:effectLst/>
              </a:rPr>
            </a:br>
            <a:r>
              <a:rPr lang="el-GR" sz="2400" dirty="0">
                <a:solidFill>
                  <a:schemeClr val="tx1"/>
                </a:solidFill>
                <a:effectLst/>
              </a:rPr>
              <a:t>Έντυπη </a:t>
            </a:r>
            <a:r>
              <a:rPr lang="el-GR" sz="2400" dirty="0" smtClean="0">
                <a:solidFill>
                  <a:schemeClr val="tx1"/>
                </a:solidFill>
                <a:effectLst/>
              </a:rPr>
              <a:t>επικοινωνία</a:t>
            </a:r>
            <a:br>
              <a:rPr lang="el-GR" sz="2400" dirty="0" smtClean="0">
                <a:solidFill>
                  <a:schemeClr val="tx1"/>
                </a:solidFill>
                <a:effectLst/>
              </a:rPr>
            </a:br>
            <a:r>
              <a:rPr lang="el-GR" sz="2400" dirty="0" smtClean="0">
                <a:solidFill>
                  <a:srgbClr val="C00000"/>
                </a:solidFill>
                <a:effectLst/>
              </a:rPr>
              <a:t>παράδειγμα </a:t>
            </a:r>
            <a:endParaRPr lang="el-GR" sz="2400" dirty="0">
              <a:solidFill>
                <a:srgbClr val="C00000"/>
              </a:solidFill>
              <a:effectLst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772816"/>
            <a:ext cx="3728691" cy="470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307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  <a:ln>
            <a:solidFill>
              <a:srgbClr val="FF3399"/>
            </a:solidFill>
          </a:ln>
        </p:spPr>
        <p:txBody>
          <a:bodyPr>
            <a:noAutofit/>
          </a:bodyPr>
          <a:lstStyle/>
          <a:p>
            <a:r>
              <a:rPr lang="el-GR" sz="2400" dirty="0">
                <a:solidFill>
                  <a:schemeClr val="tx1"/>
                </a:solidFill>
                <a:effectLst/>
              </a:rPr>
              <a:t>Υποχρεώσεις Δικαιούχων:</a:t>
            </a:r>
            <a:br>
              <a:rPr lang="el-GR" sz="2400" dirty="0">
                <a:solidFill>
                  <a:schemeClr val="tx1"/>
                </a:solidFill>
                <a:effectLst/>
              </a:rPr>
            </a:br>
            <a:r>
              <a:rPr lang="el-GR" sz="2400" dirty="0" smtClean="0">
                <a:solidFill>
                  <a:schemeClr val="tx1"/>
                </a:solidFill>
                <a:effectLst/>
              </a:rPr>
              <a:t>Τηλεόραση</a:t>
            </a:r>
            <a:endParaRPr lang="el-GR" sz="2400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400640"/>
          </a:xfrm>
        </p:spPr>
        <p:txBody>
          <a:bodyPr>
            <a:normAutofit/>
          </a:bodyPr>
          <a:lstStyle/>
          <a:p>
            <a:pPr marL="137160" indent="0">
              <a:buNone/>
            </a:pPr>
            <a:endParaRPr lang="el-GR" sz="1800" dirty="0" smtClean="0"/>
          </a:p>
          <a:p>
            <a:pPr marL="137160" indent="0">
              <a:buNone/>
            </a:pPr>
            <a:r>
              <a:rPr lang="el-GR" sz="1800" dirty="0" smtClean="0"/>
              <a:t>Μήνυμα </a:t>
            </a:r>
            <a:r>
              <a:rPr lang="el-GR" sz="1800" dirty="0"/>
              <a:t>σε τηλεοπτικά μέσα ενημέρωσης </a:t>
            </a:r>
            <a:r>
              <a:rPr lang="el-GR" sz="1800" dirty="0" smtClean="0"/>
              <a:t>:</a:t>
            </a:r>
            <a:endParaRPr lang="el-GR" sz="1800" dirty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el-GR" sz="1800" dirty="0" smtClean="0"/>
              <a:t>Το </a:t>
            </a:r>
            <a:r>
              <a:rPr lang="el-GR" sz="1800" dirty="0"/>
              <a:t>έμβλημα της Ένωσης </a:t>
            </a:r>
            <a:r>
              <a:rPr lang="el-GR" sz="1800" dirty="0" smtClean="0"/>
              <a:t>&amp; αναφορά </a:t>
            </a:r>
            <a:r>
              <a:rPr lang="el-GR" sz="1800" dirty="0"/>
              <a:t>στην Ένωση και </a:t>
            </a:r>
            <a:r>
              <a:rPr lang="el-GR" sz="1800" dirty="0" smtClean="0"/>
              <a:t>στο </a:t>
            </a:r>
            <a:r>
              <a:rPr lang="el-GR" sz="1800" dirty="0"/>
              <a:t>Ταμείο ή στα </a:t>
            </a:r>
            <a:r>
              <a:rPr lang="el-GR" sz="1800" dirty="0" smtClean="0"/>
              <a:t>Ταμεία</a:t>
            </a:r>
            <a:endParaRPr lang="el-GR" sz="1800" dirty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el-GR" sz="1800" dirty="0" smtClean="0"/>
              <a:t>Το </a:t>
            </a:r>
            <a:r>
              <a:rPr lang="el-GR" sz="1800" dirty="0"/>
              <a:t>σήμα του ΕΣΠΑ, 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el-GR" sz="1800" dirty="0" smtClean="0"/>
              <a:t>Εκφώνηση  φράσης</a:t>
            </a:r>
            <a:r>
              <a:rPr lang="el-GR" sz="1800" dirty="0"/>
              <a:t>: «ΕΣΠΑ - Με την συγχρηματοδότηση της Ελλάδας και της Ευρωπαϊκής Ένωσης»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el-GR" sz="1800" dirty="0" smtClean="0"/>
              <a:t>Το </a:t>
            </a:r>
            <a:r>
              <a:rPr lang="el-GR" sz="1800" dirty="0"/>
              <a:t>έμβλημα της Ένωσης </a:t>
            </a:r>
            <a:r>
              <a:rPr lang="el-GR" sz="1800" dirty="0" smtClean="0"/>
              <a:t>και τα άλλα λογότυπα  </a:t>
            </a:r>
            <a:r>
              <a:rPr lang="el-GR" sz="1800" b="1" dirty="0"/>
              <a:t>τουλάχιστον </a:t>
            </a:r>
            <a:r>
              <a:rPr lang="el-GR" sz="1800" dirty="0" smtClean="0"/>
              <a:t>ίδιου </a:t>
            </a:r>
            <a:r>
              <a:rPr lang="el-GR" sz="1800" dirty="0" err="1" smtClean="0"/>
              <a:t>μέγεθους</a:t>
            </a:r>
            <a:endParaRPr lang="el-GR" sz="1800" dirty="0" smtClean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el-GR" sz="2400" dirty="0" smtClean="0">
                <a:solidFill>
                  <a:srgbClr val="C00000"/>
                </a:solidFill>
              </a:rPr>
              <a:t>Υπόδειγμα</a:t>
            </a:r>
            <a:r>
              <a:rPr lang="el-GR" sz="1800" dirty="0" smtClean="0">
                <a:solidFill>
                  <a:srgbClr val="FF0000"/>
                </a:solidFill>
              </a:rPr>
              <a:t> </a:t>
            </a:r>
            <a:endParaRPr lang="el-GR" sz="1800" dirty="0">
              <a:solidFill>
                <a:srgbClr val="FF0000"/>
              </a:solidFill>
            </a:endParaRPr>
          </a:p>
          <a:p>
            <a:endParaRPr lang="el-GR" sz="1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501008"/>
            <a:ext cx="4968552" cy="3185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670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ln>
            <a:solidFill>
              <a:srgbClr val="FF3399"/>
            </a:solidFill>
          </a:ln>
        </p:spPr>
        <p:txBody>
          <a:bodyPr>
            <a:normAutofit/>
          </a:bodyPr>
          <a:lstStyle/>
          <a:p>
            <a:r>
              <a:rPr lang="el-GR" sz="2400" dirty="0">
                <a:solidFill>
                  <a:schemeClr val="tx1"/>
                </a:solidFill>
                <a:effectLst/>
              </a:rPr>
              <a:t>Υποχρεώσεις Δικαιούχων:</a:t>
            </a:r>
            <a:br>
              <a:rPr lang="el-GR" sz="2400" dirty="0">
                <a:solidFill>
                  <a:schemeClr val="tx1"/>
                </a:solidFill>
                <a:effectLst/>
              </a:rPr>
            </a:br>
            <a:r>
              <a:rPr lang="el-GR" sz="2400" dirty="0">
                <a:solidFill>
                  <a:schemeClr val="tx1"/>
                </a:solidFill>
                <a:effectLst/>
              </a:rPr>
              <a:t>Ραδιοφωνικά μηνύματα</a:t>
            </a: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EB7174"/>
              </a:buClr>
              <a:buFont typeface="Wingdings" panose="05000000000000000000" pitchFamily="2" charset="2"/>
              <a:buChar char="Ø"/>
            </a:pPr>
            <a:r>
              <a:rPr lang="el-GR" dirty="0" smtClean="0"/>
              <a:t>αναφορά </a:t>
            </a:r>
            <a:r>
              <a:rPr lang="el-GR" dirty="0"/>
              <a:t>στο </a:t>
            </a:r>
            <a:r>
              <a:rPr lang="el-GR" dirty="0" smtClean="0"/>
              <a:t>Ταμείο χρηματοδότησης.</a:t>
            </a:r>
          </a:p>
          <a:p>
            <a:pPr marL="137160" indent="0">
              <a:buClr>
                <a:srgbClr val="EB7174"/>
              </a:buClr>
              <a:buNone/>
            </a:pPr>
            <a:endParaRPr lang="el-GR" dirty="0"/>
          </a:p>
          <a:p>
            <a:pPr>
              <a:buClr>
                <a:srgbClr val="EB7174"/>
              </a:buClr>
              <a:buFont typeface="Wingdings" panose="05000000000000000000" pitchFamily="2" charset="2"/>
              <a:buChar char="Ø"/>
            </a:pPr>
            <a:r>
              <a:rPr lang="el-GR" dirty="0" smtClean="0"/>
              <a:t>φράση</a:t>
            </a:r>
            <a:r>
              <a:rPr lang="el-GR" dirty="0"/>
              <a:t>: </a:t>
            </a:r>
            <a:endParaRPr lang="el-GR" dirty="0" smtClean="0"/>
          </a:p>
          <a:p>
            <a:endParaRPr lang="el-GR" b="1" dirty="0"/>
          </a:p>
          <a:p>
            <a:endParaRPr lang="el-GR" b="1" dirty="0" smtClean="0"/>
          </a:p>
          <a:p>
            <a:endParaRPr lang="el-GR" dirty="0">
              <a:solidFill>
                <a:srgbClr val="FF3399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55776" y="2708920"/>
            <a:ext cx="4608512" cy="1569660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wrap="square" rtlCol="0">
            <a:spAutoFit/>
          </a:bodyPr>
          <a:lstStyle/>
          <a:p>
            <a:r>
              <a:rPr lang="el-GR" sz="2400" b="1" dirty="0">
                <a:solidFill>
                  <a:srgbClr val="EB7174"/>
                </a:solidFill>
              </a:rPr>
              <a:t>«ΕΣΠΑ - Με τη συγχρηματοδότηση της Ελλάδας και της Ευρωπαϊκής Ένωσης»</a:t>
            </a:r>
          </a:p>
        </p:txBody>
      </p:sp>
    </p:spTree>
    <p:extLst>
      <p:ext uri="{BB962C8B-B14F-4D97-AF65-F5344CB8AC3E}">
        <p14:creationId xmlns:p14="http://schemas.microsoft.com/office/powerpoint/2010/main" val="2471992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ln>
            <a:solidFill>
              <a:srgbClr val="FF3399"/>
            </a:solidFill>
          </a:ln>
        </p:spPr>
        <p:txBody>
          <a:bodyPr>
            <a:normAutofit/>
          </a:bodyPr>
          <a:lstStyle/>
          <a:p>
            <a:r>
              <a:rPr lang="el-GR" sz="2400" dirty="0">
                <a:solidFill>
                  <a:schemeClr val="tx1"/>
                </a:solidFill>
                <a:effectLst/>
              </a:rPr>
              <a:t>Υποχρεώσεις Δικαιούχων:</a:t>
            </a:r>
            <a:br>
              <a:rPr lang="el-GR" sz="2400" dirty="0">
                <a:solidFill>
                  <a:schemeClr val="tx1"/>
                </a:solidFill>
                <a:effectLst/>
              </a:rPr>
            </a:br>
            <a:r>
              <a:rPr lang="el-GR" sz="2400" dirty="0">
                <a:solidFill>
                  <a:schemeClr val="tx1"/>
                </a:solidFill>
                <a:effectLst/>
              </a:rPr>
              <a:t>Προωθητικά υλικά</a:t>
            </a: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ln>
            <a:solidFill>
              <a:srgbClr val="FF3399"/>
            </a:solidFill>
          </a:ln>
        </p:spPr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l-GR" dirty="0" smtClean="0"/>
              <a:t>Το </a:t>
            </a:r>
            <a:r>
              <a:rPr lang="el-GR" dirty="0"/>
              <a:t>έμβλημα της Ένωσης </a:t>
            </a:r>
            <a:r>
              <a:rPr lang="el-GR" dirty="0" smtClean="0"/>
              <a:t>&amp; αναφορά </a:t>
            </a:r>
            <a:r>
              <a:rPr lang="el-GR" dirty="0"/>
              <a:t>στην Ένωση </a:t>
            </a:r>
            <a:r>
              <a:rPr lang="el-GR" dirty="0" smtClean="0"/>
              <a:t>- στο </a:t>
            </a:r>
            <a:r>
              <a:rPr lang="el-GR" dirty="0"/>
              <a:t>Ταμείο ή στα Ταμεία, 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l-GR" dirty="0" smtClean="0"/>
              <a:t>Το </a:t>
            </a:r>
            <a:r>
              <a:rPr lang="el-GR" dirty="0"/>
              <a:t>σήμα του </a:t>
            </a:r>
            <a:r>
              <a:rPr lang="el-GR" dirty="0" smtClean="0"/>
              <a:t>ΕΣΠΑ</a:t>
            </a:r>
          </a:p>
          <a:p>
            <a:endParaRPr lang="el-GR" dirty="0"/>
          </a:p>
          <a:p>
            <a:pPr marL="137160" indent="0">
              <a:buNone/>
            </a:pPr>
            <a:r>
              <a:rPr lang="el-GR" dirty="0" smtClean="0"/>
              <a:t>Για </a:t>
            </a:r>
            <a:r>
              <a:rPr lang="el-GR" dirty="0"/>
              <a:t>μικρά διαφημιστικά αντικείμενα η αναφορά στο Ταμείο ή στα Ταμεία δεν εφαρμόζεται.</a:t>
            </a:r>
          </a:p>
        </p:txBody>
      </p:sp>
    </p:spTree>
    <p:extLst>
      <p:ext uri="{BB962C8B-B14F-4D97-AF65-F5344CB8AC3E}">
        <p14:creationId xmlns:p14="http://schemas.microsoft.com/office/powerpoint/2010/main" val="1366636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pPr algn="l"/>
            <a:r>
              <a:rPr lang="el-GR" sz="2400" dirty="0" smtClean="0">
                <a:solidFill>
                  <a:schemeClr val="tx2"/>
                </a:solidFill>
                <a:effectLst/>
              </a:rPr>
              <a:t>Έμβλημα της Ευρωπαϊκής Ένωσης</a:t>
            </a:r>
            <a:r>
              <a:rPr lang="el-GR" sz="2400" dirty="0" smtClean="0">
                <a:solidFill>
                  <a:schemeClr val="bg2">
                    <a:lumMod val="25000"/>
                  </a:schemeClr>
                </a:solidFill>
                <a:effectLst/>
              </a:rPr>
              <a:t/>
            </a:r>
            <a:br>
              <a:rPr lang="el-GR" sz="2400" dirty="0" smtClean="0">
                <a:solidFill>
                  <a:schemeClr val="bg2">
                    <a:lumMod val="25000"/>
                  </a:schemeClr>
                </a:solidFill>
                <a:effectLst/>
              </a:rPr>
            </a:br>
            <a:endParaRPr lang="el-GR" sz="2400" dirty="0">
              <a:solidFill>
                <a:schemeClr val="bg2">
                  <a:lumMod val="25000"/>
                </a:schemeClr>
              </a:solidFill>
              <a:effectLst/>
            </a:endParaRP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92696"/>
            <a:ext cx="2448272" cy="1619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61641"/>
            <a:ext cx="2388506" cy="1616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Ορθογώνιο 6"/>
          <p:cNvSpPr/>
          <p:nvPr/>
        </p:nvSpPr>
        <p:spPr>
          <a:xfrm>
            <a:off x="3869567" y="34290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l-GR" dirty="0">
                <a:solidFill>
                  <a:schemeClr val="bg2">
                    <a:lumMod val="25000"/>
                  </a:schemeClr>
                </a:solidFill>
              </a:rPr>
              <a:t>Αναπαραγωγή σε μονοχρωμία</a:t>
            </a:r>
            <a:br>
              <a:rPr lang="el-GR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el-GR" dirty="0">
                <a:solidFill>
                  <a:schemeClr val="bg2">
                    <a:lumMod val="25000"/>
                  </a:schemeClr>
                </a:solidFill>
              </a:rPr>
              <a:t>PANTONE </a:t>
            </a:r>
            <a:r>
              <a:rPr lang="el-GR" dirty="0" err="1">
                <a:solidFill>
                  <a:schemeClr val="bg2">
                    <a:lumMod val="25000"/>
                  </a:schemeClr>
                </a:solidFill>
              </a:rPr>
              <a:t>Neutral</a:t>
            </a:r>
            <a:r>
              <a:rPr lang="el-GR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l-GR" dirty="0" err="1">
                <a:solidFill>
                  <a:schemeClr val="bg2">
                    <a:lumMod val="25000"/>
                  </a:schemeClr>
                </a:solidFill>
              </a:rPr>
              <a:t>Black</a:t>
            </a:r>
            <a:r>
              <a:rPr lang="el-GR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l-GR" dirty="0" smtClean="0">
                <a:solidFill>
                  <a:schemeClr val="bg2">
                    <a:lumMod val="25000"/>
                  </a:schemeClr>
                </a:solidFill>
              </a:rPr>
              <a:t>C</a:t>
            </a:r>
          </a:p>
          <a:p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K 100</a:t>
            </a:r>
            <a:endParaRPr lang="el-GR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8" name="Ορθογώνιο 7"/>
          <p:cNvSpPr/>
          <p:nvPr/>
        </p:nvSpPr>
        <p:spPr>
          <a:xfrm>
            <a:off x="3779912" y="620688"/>
            <a:ext cx="455611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b="1" dirty="0" smtClean="0">
                <a:solidFill>
                  <a:schemeClr val="bg2">
                    <a:lumMod val="25000"/>
                  </a:schemeClr>
                </a:solidFill>
              </a:rPr>
              <a:t>Μπλε ορθογώνια σημαία </a:t>
            </a:r>
            <a:r>
              <a:rPr lang="el-GR" b="1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el-GR" b="1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el-GR" b="1" dirty="0">
                <a:solidFill>
                  <a:schemeClr val="bg2">
                    <a:lumMod val="25000"/>
                  </a:schemeClr>
                </a:solidFill>
              </a:rPr>
              <a:t>Δώδεκα χρυσά </a:t>
            </a:r>
            <a:r>
              <a:rPr lang="el-GR" b="1" dirty="0" smtClean="0">
                <a:solidFill>
                  <a:schemeClr val="bg2">
                    <a:lumMod val="25000"/>
                  </a:schemeClr>
                </a:solidFill>
              </a:rPr>
              <a:t>αστέρια </a:t>
            </a:r>
            <a:r>
              <a:rPr lang="el-GR" b="1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el-GR" b="1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el-GR" sz="1600" dirty="0" smtClean="0">
                <a:solidFill>
                  <a:schemeClr val="bg2">
                    <a:lumMod val="25000"/>
                  </a:schemeClr>
                </a:solidFill>
              </a:rPr>
              <a:t>Χρωματισμοί </a:t>
            </a:r>
            <a:r>
              <a:rPr lang="el-GR" sz="1600" dirty="0">
                <a:solidFill>
                  <a:schemeClr val="bg2">
                    <a:lumMod val="25000"/>
                  </a:schemeClr>
                </a:solidFill>
              </a:rPr>
              <a:t>	</a:t>
            </a:r>
            <a:endParaRPr lang="el-GR" sz="1600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el-GR" sz="1400" dirty="0" smtClean="0">
                <a:solidFill>
                  <a:schemeClr val="bg2">
                    <a:lumMod val="25000"/>
                  </a:schemeClr>
                </a:solidFill>
              </a:rPr>
              <a:t>Για εκτύπωση:	</a:t>
            </a:r>
            <a:r>
              <a:rPr lang="en-US" sz="1200" b="1" dirty="0" smtClean="0">
                <a:solidFill>
                  <a:srgbClr val="0033CC"/>
                </a:solidFill>
              </a:rPr>
              <a:t>PANTONE </a:t>
            </a:r>
            <a:r>
              <a:rPr lang="en-US" sz="1200" b="1" dirty="0">
                <a:solidFill>
                  <a:srgbClr val="0033CC"/>
                </a:solidFill>
              </a:rPr>
              <a:t>Reflex Blue </a:t>
            </a:r>
            <a:endParaRPr lang="el-GR" sz="1200" b="1" dirty="0" smtClean="0">
              <a:solidFill>
                <a:srgbClr val="0033CC"/>
              </a:solidFill>
            </a:endParaRPr>
          </a:p>
          <a:p>
            <a:r>
              <a:rPr lang="el-GR" sz="1200" b="1" dirty="0">
                <a:solidFill>
                  <a:srgbClr val="0033CC"/>
                </a:solidFill>
              </a:rPr>
              <a:t>	</a:t>
            </a:r>
            <a:r>
              <a:rPr lang="el-GR" sz="1200" b="1" dirty="0" smtClean="0">
                <a:solidFill>
                  <a:srgbClr val="0033CC"/>
                </a:solidFill>
              </a:rPr>
              <a:t>	</a:t>
            </a:r>
            <a:r>
              <a:rPr lang="es-ES" sz="1200" b="1" dirty="0" smtClean="0">
                <a:solidFill>
                  <a:srgbClr val="0033CC"/>
                </a:solidFill>
              </a:rPr>
              <a:t>C </a:t>
            </a:r>
            <a:r>
              <a:rPr lang="es-ES" sz="1200" b="1" dirty="0">
                <a:solidFill>
                  <a:srgbClr val="0033CC"/>
                </a:solidFill>
              </a:rPr>
              <a:t>100 M 80 Y 0 K 0</a:t>
            </a:r>
            <a:r>
              <a:rPr lang="en-US" sz="1200" dirty="0">
                <a:solidFill>
                  <a:srgbClr val="0033CC"/>
                </a:solidFill>
              </a:rPr>
              <a:t/>
            </a:r>
            <a:br>
              <a:rPr lang="en-US" sz="1200" dirty="0">
                <a:solidFill>
                  <a:srgbClr val="0033CC"/>
                </a:solidFill>
              </a:rPr>
            </a:br>
            <a:r>
              <a:rPr lang="en-US" sz="1200" dirty="0">
                <a:solidFill>
                  <a:schemeClr val="bg2">
                    <a:lumMod val="25000"/>
                  </a:schemeClr>
                </a:solidFill>
              </a:rPr>
              <a:t>	</a:t>
            </a:r>
            <a:r>
              <a:rPr lang="el-GR" sz="1200" dirty="0" smtClean="0">
                <a:solidFill>
                  <a:schemeClr val="bg2">
                    <a:lumMod val="25000"/>
                  </a:schemeClr>
                </a:solidFill>
              </a:rPr>
              <a:t>	</a:t>
            </a:r>
            <a:r>
              <a:rPr lang="en-US" sz="1200" dirty="0" smtClean="0">
                <a:solidFill>
                  <a:srgbClr val="FFFF00"/>
                </a:solidFill>
              </a:rPr>
              <a:t>PANTONE </a:t>
            </a:r>
            <a:r>
              <a:rPr lang="en-US" sz="1200" dirty="0">
                <a:solidFill>
                  <a:srgbClr val="FFFF00"/>
                </a:solidFill>
              </a:rPr>
              <a:t>Process </a:t>
            </a:r>
            <a:r>
              <a:rPr lang="en-US" sz="1200" dirty="0" smtClean="0">
                <a:solidFill>
                  <a:srgbClr val="FFFF00"/>
                </a:solidFill>
              </a:rPr>
              <a:t>Yellow</a:t>
            </a:r>
            <a:r>
              <a:rPr lang="el-GR" sz="1200" dirty="0" smtClean="0">
                <a:solidFill>
                  <a:srgbClr val="FFFF00"/>
                </a:solidFill>
              </a:rPr>
              <a:t> , </a:t>
            </a:r>
          </a:p>
          <a:p>
            <a:r>
              <a:rPr lang="el-GR" sz="1200" dirty="0">
                <a:solidFill>
                  <a:srgbClr val="FFFF00"/>
                </a:solidFill>
              </a:rPr>
              <a:t>	</a:t>
            </a:r>
            <a:r>
              <a:rPr lang="el-GR" sz="1200" dirty="0" smtClean="0">
                <a:solidFill>
                  <a:srgbClr val="FFFF00"/>
                </a:solidFill>
              </a:rPr>
              <a:t>	</a:t>
            </a:r>
            <a:r>
              <a:rPr lang="es-ES" sz="1200" dirty="0" smtClean="0">
                <a:solidFill>
                  <a:srgbClr val="FFFF00"/>
                </a:solidFill>
              </a:rPr>
              <a:t>C </a:t>
            </a:r>
            <a:r>
              <a:rPr lang="es-ES" sz="1200" dirty="0">
                <a:solidFill>
                  <a:srgbClr val="FFFF00"/>
                </a:solidFill>
              </a:rPr>
              <a:t>0 M 0 Y 100 K </a:t>
            </a:r>
            <a:r>
              <a:rPr lang="es-ES" sz="1200" dirty="0" smtClean="0">
                <a:solidFill>
                  <a:srgbClr val="FFFF00"/>
                </a:solidFill>
              </a:rPr>
              <a:t>0</a:t>
            </a:r>
            <a:endParaRPr lang="el-GR" sz="1200" dirty="0" smtClean="0">
              <a:solidFill>
                <a:srgbClr val="FFFF00"/>
              </a:solidFill>
            </a:endParaRPr>
          </a:p>
          <a:p>
            <a:r>
              <a:rPr lang="el-GR" sz="1400" dirty="0">
                <a:solidFill>
                  <a:schemeClr val="bg2">
                    <a:lumMod val="25000"/>
                  </a:schemeClr>
                </a:solidFill>
              </a:rPr>
              <a:t>Για το Internet και τα ηλεκτρονικά </a:t>
            </a:r>
            <a:r>
              <a:rPr lang="el-GR" sz="1400" dirty="0" smtClean="0">
                <a:solidFill>
                  <a:schemeClr val="bg2">
                    <a:lumMod val="25000"/>
                  </a:schemeClr>
                </a:solidFill>
              </a:rPr>
              <a:t>μέσα:</a:t>
            </a:r>
          </a:p>
          <a:p>
            <a:r>
              <a:rPr lang="el-GR" sz="1400" dirty="0" smtClean="0">
                <a:solidFill>
                  <a:schemeClr val="bg2">
                    <a:lumMod val="25000"/>
                  </a:schemeClr>
                </a:solidFill>
              </a:rPr>
              <a:t>		</a:t>
            </a:r>
            <a:r>
              <a:rPr lang="pt-BR" sz="1400" dirty="0" smtClean="0">
                <a:solidFill>
                  <a:schemeClr val="bg2">
                    <a:lumMod val="25000"/>
                  </a:schemeClr>
                </a:solidFill>
              </a:rPr>
              <a:t>R </a:t>
            </a:r>
            <a:r>
              <a:rPr lang="pt-BR" sz="1400" dirty="0">
                <a:solidFill>
                  <a:schemeClr val="bg2">
                    <a:lumMod val="25000"/>
                  </a:schemeClr>
                </a:solidFill>
              </a:rPr>
              <a:t>0 G 51 B 153 </a:t>
            </a:r>
            <a:endParaRPr lang="el-GR" sz="1400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el-GR" sz="1400" dirty="0">
                <a:solidFill>
                  <a:schemeClr val="bg2">
                    <a:lumMod val="25000"/>
                  </a:schemeClr>
                </a:solidFill>
              </a:rPr>
              <a:t>	</a:t>
            </a:r>
            <a:r>
              <a:rPr lang="el-GR" sz="1400" dirty="0" smtClean="0">
                <a:solidFill>
                  <a:schemeClr val="bg2">
                    <a:lumMod val="25000"/>
                  </a:schemeClr>
                </a:solidFill>
              </a:rPr>
              <a:t>	</a:t>
            </a:r>
            <a:r>
              <a:rPr lang="pt-BR" sz="1400" dirty="0" smtClean="0">
                <a:solidFill>
                  <a:schemeClr val="bg2">
                    <a:lumMod val="25000"/>
                  </a:schemeClr>
                </a:solidFill>
              </a:rPr>
              <a:t>R </a:t>
            </a:r>
            <a:r>
              <a:rPr lang="pt-BR" sz="1400" dirty="0">
                <a:solidFill>
                  <a:schemeClr val="bg2">
                    <a:lumMod val="25000"/>
                  </a:schemeClr>
                </a:solidFill>
              </a:rPr>
              <a:t>255 G 204 B 0</a:t>
            </a:r>
            <a:endParaRPr lang="el-GR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869160"/>
            <a:ext cx="2388507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Ορθογώνιο 8"/>
          <p:cNvSpPr/>
          <p:nvPr/>
        </p:nvSpPr>
        <p:spPr>
          <a:xfrm>
            <a:off x="3887890" y="5121176"/>
            <a:ext cx="485100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dirty="0" smtClean="0">
                <a:solidFill>
                  <a:schemeClr val="bg2">
                    <a:lumMod val="25000"/>
                  </a:schemeClr>
                </a:solidFill>
              </a:rPr>
              <a:t>Αναπαραγωγή σε ένα διαθέσιμο χρώμα</a:t>
            </a:r>
          </a:p>
          <a:p>
            <a:r>
              <a:rPr lang="en-US" sz="1200" b="1" dirty="0">
                <a:solidFill>
                  <a:srgbClr val="0033CC"/>
                </a:solidFill>
              </a:rPr>
              <a:t>PANTONE Reflex Blue</a:t>
            </a:r>
            <a:endParaRPr lang="el-GR" sz="1200" b="1" dirty="0">
              <a:solidFill>
                <a:srgbClr val="0033CC"/>
              </a:solidFill>
            </a:endParaRPr>
          </a:p>
          <a:p>
            <a:r>
              <a:rPr lang="es-ES" sz="1200" b="1" dirty="0">
                <a:solidFill>
                  <a:srgbClr val="0033CC"/>
                </a:solidFill>
              </a:rPr>
              <a:t>C 100 M 80 Y 0 K 0</a:t>
            </a:r>
            <a:endParaRPr lang="el-GR" sz="1200" b="1" dirty="0">
              <a:solidFill>
                <a:srgbClr val="00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899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ln>
            <a:solidFill>
              <a:srgbClr val="FF3399"/>
            </a:solidFill>
          </a:ln>
        </p:spPr>
        <p:txBody>
          <a:bodyPr>
            <a:normAutofit/>
          </a:bodyPr>
          <a:lstStyle/>
          <a:p>
            <a:r>
              <a:rPr lang="el-GR" sz="2000" dirty="0">
                <a:solidFill>
                  <a:schemeClr val="tx1"/>
                </a:solidFill>
                <a:effectLst/>
              </a:rPr>
              <a:t>ΕΝΤΑΞΗ </a:t>
            </a:r>
            <a:r>
              <a:rPr lang="el-GR" sz="2000" dirty="0" smtClean="0">
                <a:solidFill>
                  <a:schemeClr val="tx1"/>
                </a:solidFill>
                <a:effectLst/>
              </a:rPr>
              <a:t>ΔΙΑΣΤΑΣΗΣ ΑΝΑΠΗΡΙΑΣ &amp; </a:t>
            </a:r>
            <a:r>
              <a:rPr lang="el-GR" sz="2000" dirty="0">
                <a:solidFill>
                  <a:schemeClr val="tx1"/>
                </a:solidFill>
                <a:effectLst/>
              </a:rPr>
              <a:t>ΠΡΟΣΒΑΣΙΜΟΤΗΤΑΣ </a:t>
            </a:r>
            <a:r>
              <a:rPr lang="el-GR" sz="2000" dirty="0" smtClean="0">
                <a:solidFill>
                  <a:schemeClr val="tx1"/>
                </a:solidFill>
                <a:effectLst/>
              </a:rPr>
              <a:t>ΑΜΕΑ </a:t>
            </a:r>
            <a:r>
              <a:rPr lang="el-GR" sz="2000" dirty="0">
                <a:solidFill>
                  <a:schemeClr val="tx1"/>
                </a:solidFill>
                <a:effectLst/>
              </a:rPr>
              <a:t>ΣΤΗ ΣΤΡΑΤΗΓΙΚΗ ΕΠΙΚΟΙΝΩΝΙΑΣ ΤΩΝ </a:t>
            </a:r>
            <a:r>
              <a:rPr lang="el-GR" sz="2000" dirty="0" smtClean="0">
                <a:solidFill>
                  <a:schemeClr val="tx1"/>
                </a:solidFill>
                <a:effectLst/>
              </a:rPr>
              <a:t>ΕΠ</a:t>
            </a:r>
            <a:endParaRPr lang="el-GR" sz="2000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ln>
            <a:solidFill>
              <a:srgbClr val="FF3399"/>
            </a:solidFill>
          </a:ln>
        </p:spPr>
        <p:txBody>
          <a:bodyPr>
            <a:normAutofit/>
          </a:bodyPr>
          <a:lstStyle/>
          <a:p>
            <a:pPr marL="137160" indent="0">
              <a:buNone/>
            </a:pPr>
            <a:r>
              <a:rPr lang="el-GR" sz="2000" dirty="0" smtClean="0"/>
              <a:t>Αποτύπωση </a:t>
            </a:r>
            <a:r>
              <a:rPr lang="el-GR" sz="2000" b="1" dirty="0" smtClean="0"/>
              <a:t>μη </a:t>
            </a:r>
            <a:r>
              <a:rPr lang="el-GR" sz="2000" b="1" dirty="0"/>
              <a:t>διάκρισης λόγω αναπηρίας </a:t>
            </a:r>
            <a:r>
              <a:rPr lang="el-GR" sz="2000" dirty="0" smtClean="0"/>
              <a:t>&amp; προσβασιμότητας </a:t>
            </a:r>
            <a:r>
              <a:rPr lang="el-GR" sz="2000" dirty="0" err="1" smtClean="0"/>
              <a:t>ΑμεΑ</a:t>
            </a:r>
            <a:r>
              <a:rPr lang="el-GR" sz="2000" dirty="0" smtClean="0"/>
              <a:t>  </a:t>
            </a:r>
          </a:p>
          <a:p>
            <a:pPr marL="137160" indent="0">
              <a:buNone/>
            </a:pPr>
            <a:r>
              <a:rPr lang="el-GR" sz="2000" dirty="0" smtClean="0"/>
              <a:t>στην </a:t>
            </a:r>
            <a:r>
              <a:rPr lang="el-GR" sz="2000" dirty="0" err="1" smtClean="0"/>
              <a:t>Αιρεσιμότητα</a:t>
            </a:r>
            <a:r>
              <a:rPr lang="el-GR" sz="2000" dirty="0" smtClean="0"/>
              <a:t> </a:t>
            </a:r>
            <a:r>
              <a:rPr lang="el-GR" sz="2000" dirty="0"/>
              <a:t>1 «Καταπολέμηση των διακρίσεων» </a:t>
            </a:r>
            <a:r>
              <a:rPr lang="el-GR" sz="2000" dirty="0" smtClean="0"/>
              <a:t> </a:t>
            </a:r>
            <a:r>
              <a:rPr lang="el-GR" sz="2000" dirty="0"/>
              <a:t>και στην </a:t>
            </a:r>
            <a:r>
              <a:rPr lang="el-GR" sz="2000" dirty="0" err="1" smtClean="0"/>
              <a:t>Αιρεσιμότητα</a:t>
            </a:r>
            <a:r>
              <a:rPr lang="el-GR" sz="2000" dirty="0" smtClean="0"/>
              <a:t> </a:t>
            </a:r>
            <a:r>
              <a:rPr lang="el-GR" sz="2000" dirty="0"/>
              <a:t>3 «Αναπηρία» </a:t>
            </a:r>
            <a:r>
              <a:rPr lang="el-GR" sz="2000" dirty="0" smtClean="0"/>
              <a:t>(</a:t>
            </a:r>
            <a:r>
              <a:rPr lang="el-GR" sz="2000" dirty="0" err="1" smtClean="0"/>
              <a:t>Κανονισμος</a:t>
            </a:r>
            <a:r>
              <a:rPr lang="el-GR" sz="2000" dirty="0" smtClean="0"/>
              <a:t> 1303/2013</a:t>
            </a:r>
            <a:r>
              <a:rPr lang="el-GR" sz="2000" dirty="0"/>
              <a:t>)</a:t>
            </a:r>
            <a:endParaRPr lang="el-GR" sz="2000" dirty="0" smtClean="0"/>
          </a:p>
          <a:p>
            <a:pPr marL="137160" indent="0">
              <a:buNone/>
            </a:pPr>
            <a:endParaRPr lang="el-GR" sz="2000" dirty="0" smtClean="0"/>
          </a:p>
          <a:p>
            <a:pPr marL="137160" indent="0">
              <a:buNone/>
            </a:pPr>
            <a:endParaRPr lang="el-GR" sz="2000" dirty="0" smtClean="0"/>
          </a:p>
          <a:p>
            <a:pPr marL="137160" indent="0">
              <a:buNone/>
            </a:pPr>
            <a:r>
              <a:rPr lang="el-GR" sz="2000" dirty="0" smtClean="0"/>
              <a:t>Εξασφάλιση </a:t>
            </a:r>
            <a:r>
              <a:rPr lang="el-GR" sz="2000" b="1" dirty="0"/>
              <a:t>ισότιμης πρόσβασης των ατόμων με αναπηρία στην πληροφόρηση </a:t>
            </a:r>
            <a:r>
              <a:rPr lang="el-GR" sz="2000" dirty="0" smtClean="0"/>
              <a:t>/ </a:t>
            </a:r>
            <a:r>
              <a:rPr lang="el-GR" sz="2000" dirty="0"/>
              <a:t>επικοινωνία για το ρόλο των Ταμείων και τις δυνατότητες </a:t>
            </a:r>
            <a:r>
              <a:rPr lang="el-GR" sz="2000" dirty="0" smtClean="0"/>
              <a:t>χρηματοδότησης</a:t>
            </a:r>
            <a:endParaRPr lang="el-GR" sz="2000" dirty="0"/>
          </a:p>
        </p:txBody>
      </p:sp>
    </p:spTree>
    <p:extLst>
      <p:ext uri="{BB962C8B-B14F-4D97-AF65-F5344CB8AC3E}">
        <p14:creationId xmlns:p14="http://schemas.microsoft.com/office/powerpoint/2010/main" val="1599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91264" cy="2362274"/>
          </a:xfrm>
          <a:ln>
            <a:solidFill>
              <a:srgbClr val="FF3399"/>
            </a:solidFill>
          </a:ln>
        </p:spPr>
        <p:txBody>
          <a:bodyPr>
            <a:noAutofit/>
          </a:bodyPr>
          <a:lstStyle/>
          <a:p>
            <a:r>
              <a:rPr lang="el-GR" sz="2000" dirty="0" smtClean="0">
                <a:solidFill>
                  <a:schemeClr val="tx1"/>
                </a:solidFill>
              </a:rPr>
              <a:t/>
            </a:r>
            <a:br>
              <a:rPr lang="el-GR" sz="2000" dirty="0" smtClean="0">
                <a:solidFill>
                  <a:schemeClr val="tx1"/>
                </a:solidFill>
              </a:rPr>
            </a:br>
            <a:r>
              <a:rPr lang="el-GR" sz="2000" dirty="0" smtClean="0">
                <a:solidFill>
                  <a:schemeClr val="tx1"/>
                </a:solidFill>
              </a:rPr>
              <a:t/>
            </a:r>
            <a:br>
              <a:rPr lang="el-GR" sz="2000" dirty="0" smtClean="0">
                <a:solidFill>
                  <a:schemeClr val="tx1"/>
                </a:solidFill>
              </a:rPr>
            </a:br>
            <a:r>
              <a:rPr lang="el-GR" sz="2400" dirty="0" smtClean="0">
                <a:solidFill>
                  <a:schemeClr val="tx1"/>
                </a:solidFill>
                <a:effectLst/>
              </a:rPr>
              <a:t>ΕΝΤΑΞΗ </a:t>
            </a:r>
            <a:r>
              <a:rPr lang="el-GR" sz="2400" dirty="0">
                <a:solidFill>
                  <a:schemeClr val="tx1"/>
                </a:solidFill>
                <a:effectLst/>
              </a:rPr>
              <a:t>ΔΙΑΣΤΑΣΗΣ ΑΝΑΠΗΡΙΑΣ </a:t>
            </a:r>
            <a:r>
              <a:rPr lang="el-GR" sz="2400" dirty="0" smtClean="0">
                <a:solidFill>
                  <a:schemeClr val="tx1"/>
                </a:solidFill>
                <a:effectLst/>
              </a:rPr>
              <a:t>&amp; ΠΡΟΣΒΑΣΙΜΟΤΗΤΑΣ </a:t>
            </a:r>
            <a:r>
              <a:rPr lang="el-GR" sz="2400" dirty="0">
                <a:solidFill>
                  <a:schemeClr val="tx1"/>
                </a:solidFill>
                <a:effectLst/>
              </a:rPr>
              <a:t>ΑΜΕΑ ΣΤΗ ΣΤΡΑΤΗΓΙΚΗ ΕΠΙΚΟΙΝΩΝΙΑΣ ΤΩΝ </a:t>
            </a:r>
            <a:r>
              <a:rPr lang="el-GR" sz="2400" dirty="0" smtClean="0">
                <a:solidFill>
                  <a:schemeClr val="tx1"/>
                </a:solidFill>
                <a:effectLst/>
              </a:rPr>
              <a:t>ΕΠ</a:t>
            </a:r>
            <a:br>
              <a:rPr lang="el-GR" sz="2400" dirty="0" smtClean="0">
                <a:solidFill>
                  <a:schemeClr val="tx1"/>
                </a:solidFill>
                <a:effectLst/>
              </a:rPr>
            </a:br>
            <a:r>
              <a:rPr lang="el-GR" sz="2400" dirty="0" smtClean="0">
                <a:solidFill>
                  <a:srgbClr val="C00000"/>
                </a:solidFill>
                <a:effectLst/>
              </a:rPr>
              <a:t>Εκδηλώσεις </a:t>
            </a:r>
            <a:br>
              <a:rPr lang="el-GR" sz="2400" dirty="0" smtClean="0">
                <a:solidFill>
                  <a:srgbClr val="C00000"/>
                </a:solidFill>
                <a:effectLst/>
              </a:rPr>
            </a:br>
            <a:r>
              <a:rPr lang="el-GR" sz="2400" dirty="0" smtClean="0">
                <a:solidFill>
                  <a:srgbClr val="C00000"/>
                </a:solidFill>
                <a:effectLst/>
              </a:rPr>
              <a:t>(</a:t>
            </a:r>
            <a:r>
              <a:rPr lang="el-GR" sz="2400" dirty="0">
                <a:solidFill>
                  <a:srgbClr val="C00000"/>
                </a:solidFill>
                <a:effectLst/>
              </a:rPr>
              <a:t>εκπαιδευτικά σεμινάρια, εργαστήρια, συναντήσεις, ημερίδες, συνέδρια, εκθέσεις, κ</a:t>
            </a:r>
            <a:r>
              <a:rPr lang="el-GR" sz="2400" dirty="0">
                <a:solidFill>
                  <a:srgbClr val="FF0000"/>
                </a:solidFill>
                <a:effectLst/>
              </a:rPr>
              <a:t>λπ.)</a:t>
            </a:r>
            <a:r>
              <a:rPr lang="el-GR" sz="2400" dirty="0">
                <a:solidFill>
                  <a:schemeClr val="tx1"/>
                </a:solidFill>
                <a:effectLst/>
              </a:rPr>
              <a:t/>
            </a:r>
            <a:br>
              <a:rPr lang="el-GR" sz="2400" dirty="0">
                <a:solidFill>
                  <a:schemeClr val="tx1"/>
                </a:solidFill>
                <a:effectLst/>
              </a:rPr>
            </a:br>
            <a:endParaRPr lang="el-GR" sz="2400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endParaRPr lang="el-GR" b="1" dirty="0" smtClean="0">
              <a:solidFill>
                <a:srgbClr val="C00000"/>
              </a:solidFill>
            </a:endParaRPr>
          </a:p>
          <a:p>
            <a:endParaRPr lang="el-GR" b="1" dirty="0"/>
          </a:p>
          <a:p>
            <a:endParaRPr lang="el-GR" b="1" dirty="0" smtClean="0"/>
          </a:p>
          <a:p>
            <a:endParaRPr lang="el-GR" b="1" dirty="0"/>
          </a:p>
          <a:p>
            <a:pPr marL="137160" indent="0">
              <a:buClr>
                <a:srgbClr val="FF0000"/>
              </a:buClr>
              <a:buNone/>
            </a:pPr>
            <a:endParaRPr lang="el-GR" b="1" dirty="0" smtClean="0"/>
          </a:p>
          <a:p>
            <a:pPr marL="137160" indent="0">
              <a:buClr>
                <a:srgbClr val="FF0000"/>
              </a:buClr>
              <a:buNone/>
            </a:pPr>
            <a:endParaRPr lang="el-GR" sz="2900" b="1" dirty="0" smtClean="0"/>
          </a:p>
          <a:p>
            <a:pPr marL="137160" indent="0">
              <a:buClr>
                <a:srgbClr val="FF0000"/>
              </a:buClr>
              <a:buNone/>
            </a:pPr>
            <a:r>
              <a:rPr lang="el-GR" sz="2900" b="1" dirty="0" smtClean="0"/>
              <a:t>Δημοσιότητα </a:t>
            </a:r>
            <a:r>
              <a:rPr lang="el-GR" sz="2900" b="1" dirty="0"/>
              <a:t>για την εκδήλωση</a:t>
            </a:r>
            <a:r>
              <a:rPr lang="el-GR" sz="2900" dirty="0" smtClean="0"/>
              <a:t>: 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l-GR" sz="2900" dirty="0" smtClean="0"/>
              <a:t>αποστολή πρόσκλησης σε συλλογικά </a:t>
            </a:r>
            <a:r>
              <a:rPr lang="el-GR" sz="2900" dirty="0"/>
              <a:t>όργανα εκπροσώπησης </a:t>
            </a:r>
            <a:r>
              <a:rPr lang="el-GR" sz="2900" dirty="0" smtClean="0"/>
              <a:t>ατόμων </a:t>
            </a:r>
            <a:r>
              <a:rPr lang="el-GR" sz="2900" dirty="0"/>
              <a:t>με </a:t>
            </a:r>
            <a:r>
              <a:rPr lang="el-GR" sz="2900" dirty="0" smtClean="0"/>
              <a:t>αναπηρία,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l-GR" sz="2900" dirty="0" smtClean="0"/>
              <a:t>Πεδίο </a:t>
            </a:r>
            <a:r>
              <a:rPr lang="el-GR" sz="2900" dirty="0"/>
              <a:t>δήλωσης άτομου με αναπηρία </a:t>
            </a:r>
            <a:r>
              <a:rPr lang="el-GR" sz="2900" dirty="0" smtClean="0"/>
              <a:t> σε </a:t>
            </a:r>
            <a:r>
              <a:rPr lang="el-GR" sz="2900" smtClean="0"/>
              <a:t>αιτήσεις/φόρμες δήλωσης </a:t>
            </a:r>
            <a:r>
              <a:rPr lang="el-GR" sz="2900" dirty="0"/>
              <a:t>ειδικών διατροφικών θεμάτων (π.χ. διαβήτης κλπ</a:t>
            </a:r>
            <a:r>
              <a:rPr lang="el-GR" sz="2900" dirty="0" smtClean="0"/>
              <a:t>.)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</a:pPr>
            <a:endParaRPr lang="el-GR" sz="2900" dirty="0" smtClean="0"/>
          </a:p>
          <a:p>
            <a:pPr marL="137160" indent="0">
              <a:buClr>
                <a:srgbClr val="FF0000"/>
              </a:buClr>
              <a:buNone/>
            </a:pPr>
            <a:r>
              <a:rPr lang="el-GR" sz="2900" b="1" dirty="0"/>
              <a:t>Επιλογή χώρου</a:t>
            </a:r>
            <a:r>
              <a:rPr lang="el-GR" sz="2900" dirty="0"/>
              <a:t>: </a:t>
            </a:r>
            <a:r>
              <a:rPr lang="el-GR" sz="2900" dirty="0" smtClean="0"/>
              <a:t>χώροι </a:t>
            </a:r>
            <a:r>
              <a:rPr lang="el-GR" sz="2900" dirty="0"/>
              <a:t>φιλοξενίας </a:t>
            </a:r>
            <a:r>
              <a:rPr lang="el-GR" sz="2900" dirty="0" smtClean="0"/>
              <a:t>με Δυνατότητα </a:t>
            </a:r>
            <a:r>
              <a:rPr lang="el-GR" sz="2900" dirty="0"/>
              <a:t>πρόσβασης </a:t>
            </a:r>
            <a:r>
              <a:rPr lang="el-GR" sz="2900" dirty="0" smtClean="0"/>
              <a:t> ατόμων </a:t>
            </a:r>
            <a:r>
              <a:rPr lang="el-GR" sz="2900" dirty="0"/>
              <a:t>σε αναπηρικό </a:t>
            </a:r>
            <a:r>
              <a:rPr lang="el-GR" sz="2900" dirty="0" err="1"/>
              <a:t>αμαξίδιο</a:t>
            </a:r>
            <a:r>
              <a:rPr lang="el-GR" sz="2900" dirty="0"/>
              <a:t> μέσω ραμπών, ανελκυστήρων ή αναβατορίων, θυρών ικανού πλάτους.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l-GR" sz="2900" dirty="0" smtClean="0"/>
              <a:t>Πρόβλεψη </a:t>
            </a:r>
            <a:r>
              <a:rPr lang="el-GR" sz="2900" dirty="0" err="1"/>
              <a:t>προσβάσιμων</a:t>
            </a:r>
            <a:r>
              <a:rPr lang="el-GR" sz="2900" dirty="0"/>
              <a:t> χώρων υγιεινής.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l-GR" sz="2900" dirty="0" smtClean="0"/>
              <a:t>Σήμανση </a:t>
            </a:r>
            <a:r>
              <a:rPr lang="el-GR" sz="2900" dirty="0" err="1"/>
              <a:t>προσβάσιμων</a:t>
            </a:r>
            <a:r>
              <a:rPr lang="el-GR" sz="2900" dirty="0"/>
              <a:t> εξυπηρετήσεων.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l-GR" sz="2900" dirty="0" smtClean="0"/>
              <a:t>Πρόβλεψη </a:t>
            </a:r>
            <a:r>
              <a:rPr lang="el-GR" sz="2900" dirty="0"/>
              <a:t>θέσεων στάθμευσης οχημάτων </a:t>
            </a:r>
            <a:r>
              <a:rPr lang="el-GR" sz="2900" dirty="0" err="1"/>
              <a:t>ΑμεΑ</a:t>
            </a:r>
            <a:r>
              <a:rPr lang="el-GR" sz="2900" dirty="0"/>
              <a:t> πλησίον </a:t>
            </a:r>
            <a:r>
              <a:rPr lang="el-GR" sz="2900" dirty="0" smtClean="0"/>
              <a:t>χώρου εκδηλώσεων</a:t>
            </a:r>
            <a:r>
              <a:rPr lang="el-GR" sz="2900" dirty="0"/>
              <a:t>.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l-GR" sz="2900" dirty="0" smtClean="0"/>
              <a:t>Πρόβλεψη </a:t>
            </a:r>
            <a:r>
              <a:rPr lang="el-GR" sz="2900" dirty="0"/>
              <a:t>θέσεων στάσης αναπηρικών </a:t>
            </a:r>
            <a:r>
              <a:rPr lang="el-GR" sz="2900" dirty="0" err="1"/>
              <a:t>αμαξιδίων</a:t>
            </a:r>
            <a:r>
              <a:rPr lang="el-GR" sz="2900" dirty="0"/>
              <a:t> μέσα στην αίθουσα.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l-GR" sz="2900" dirty="0" smtClean="0"/>
              <a:t>Πρόβλεψη </a:t>
            </a:r>
            <a:r>
              <a:rPr lang="el-GR" sz="2900" dirty="0" err="1"/>
              <a:t>τραπεζοκαθισμάτων</a:t>
            </a:r>
            <a:r>
              <a:rPr lang="el-GR" sz="2900" dirty="0"/>
              <a:t> με δυνατότητα μετακίνησης, </a:t>
            </a:r>
            <a:r>
              <a:rPr lang="el-GR" sz="2900" dirty="0" smtClean="0"/>
              <a:t>για δημιουργία  θέσης </a:t>
            </a:r>
            <a:r>
              <a:rPr lang="el-GR" sz="2900" dirty="0"/>
              <a:t>για άτομο σε </a:t>
            </a:r>
            <a:r>
              <a:rPr lang="el-GR" sz="2900" dirty="0" err="1"/>
              <a:t>αμαξίδιο</a:t>
            </a:r>
            <a:r>
              <a:rPr lang="el-GR" sz="2900" dirty="0"/>
              <a:t> κλπ</a:t>
            </a:r>
            <a:r>
              <a:rPr lang="el-GR" sz="2900" dirty="0" smtClean="0"/>
              <a:t>.</a:t>
            </a:r>
            <a:endParaRPr lang="el-GR" sz="2900" dirty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l-GR" sz="2900" dirty="0" smtClean="0"/>
              <a:t>Χρήση </a:t>
            </a:r>
            <a:r>
              <a:rPr lang="el-GR" sz="2900" dirty="0" err="1" smtClean="0"/>
              <a:t>ραμπας</a:t>
            </a:r>
            <a:r>
              <a:rPr lang="el-GR" sz="2900" dirty="0" smtClean="0"/>
              <a:t> στο πάνελ  για </a:t>
            </a:r>
            <a:r>
              <a:rPr lang="el-GR" sz="2900" dirty="0"/>
              <a:t>συμμετοχής ομιλητή με κινητική αναπηρία </a:t>
            </a:r>
            <a:endParaRPr lang="el-GR" sz="2900" dirty="0" smtClean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l-GR" sz="2900" dirty="0" smtClean="0"/>
              <a:t>Εκθέματα  εκθέσεων</a:t>
            </a:r>
            <a:r>
              <a:rPr lang="el-GR" sz="2900" dirty="0"/>
              <a:t>, </a:t>
            </a:r>
            <a:r>
              <a:rPr lang="el-GR" sz="2900" dirty="0" smtClean="0"/>
              <a:t>σε </a:t>
            </a:r>
            <a:r>
              <a:rPr lang="el-GR" sz="2900" dirty="0"/>
              <a:t>τέτοια ύψη και θέσεις </a:t>
            </a:r>
            <a:r>
              <a:rPr lang="el-GR" sz="2900" dirty="0" smtClean="0"/>
              <a:t>για πρόσβαση από </a:t>
            </a:r>
            <a:r>
              <a:rPr lang="el-GR" sz="2900" dirty="0"/>
              <a:t>χρήστες αναπηρικών </a:t>
            </a:r>
            <a:r>
              <a:rPr lang="el-GR" sz="2900" dirty="0" err="1"/>
              <a:t>αμαξιδίων</a:t>
            </a:r>
            <a:r>
              <a:rPr lang="el-GR" sz="2900" dirty="0"/>
              <a:t>, </a:t>
            </a:r>
          </a:p>
        </p:txBody>
      </p:sp>
    </p:spTree>
    <p:extLst>
      <p:ext uri="{BB962C8B-B14F-4D97-AF65-F5344CB8AC3E}">
        <p14:creationId xmlns:p14="http://schemas.microsoft.com/office/powerpoint/2010/main" val="177490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19256" cy="1728192"/>
          </a:xfrm>
          <a:ln>
            <a:solidFill>
              <a:srgbClr val="FF3399"/>
            </a:solidFill>
          </a:ln>
        </p:spPr>
        <p:txBody>
          <a:bodyPr>
            <a:normAutofit fontScale="90000"/>
          </a:bodyPr>
          <a:lstStyle/>
          <a:p>
            <a:r>
              <a:rPr lang="el-GR" sz="2200" dirty="0" smtClean="0">
                <a:solidFill>
                  <a:schemeClr val="tx1"/>
                </a:solidFill>
              </a:rPr>
              <a:t/>
            </a:r>
            <a:br>
              <a:rPr lang="el-GR" sz="2200" dirty="0" smtClean="0">
                <a:solidFill>
                  <a:schemeClr val="tx1"/>
                </a:solidFill>
              </a:rPr>
            </a:br>
            <a:r>
              <a:rPr lang="el-GR" sz="2200" dirty="0">
                <a:solidFill>
                  <a:schemeClr val="tx1"/>
                </a:solidFill>
              </a:rPr>
              <a:t/>
            </a:r>
            <a:br>
              <a:rPr lang="el-GR" sz="2200" dirty="0">
                <a:solidFill>
                  <a:schemeClr val="tx1"/>
                </a:solidFill>
              </a:rPr>
            </a:br>
            <a:r>
              <a:rPr lang="el-GR" sz="2200" dirty="0" smtClean="0">
                <a:solidFill>
                  <a:schemeClr val="tx1"/>
                </a:solidFill>
                <a:effectLst/>
              </a:rPr>
              <a:t>ΕΝΤΑΞΗ </a:t>
            </a:r>
            <a:r>
              <a:rPr lang="el-GR" sz="2200" dirty="0">
                <a:solidFill>
                  <a:schemeClr val="tx1"/>
                </a:solidFill>
                <a:effectLst/>
              </a:rPr>
              <a:t>ΔΙΑΣΤΑΣΗΣ ΑΝΑΠΗΡΙΑΣ &amp; ΠΡΟΣΒΑΣΙΜΟΤΗΤΑΣ ΑΜΕΑ ΣΤΗ ΣΤΡΑΤΗΓΙΚΗ ΕΠΙΚΟΙΝΩΝΙΑΣ ΤΩΝ ΕΠ</a:t>
            </a:r>
            <a:br>
              <a:rPr lang="el-GR" sz="2200" dirty="0">
                <a:solidFill>
                  <a:schemeClr val="tx1"/>
                </a:solidFill>
                <a:effectLst/>
              </a:rPr>
            </a:br>
            <a:r>
              <a:rPr lang="el-GR" sz="2200" dirty="0">
                <a:solidFill>
                  <a:srgbClr val="C00000"/>
                </a:solidFill>
                <a:effectLst/>
              </a:rPr>
              <a:t>Εκδηλώσεις </a:t>
            </a:r>
            <a:br>
              <a:rPr lang="el-GR" sz="2200" dirty="0">
                <a:solidFill>
                  <a:srgbClr val="C00000"/>
                </a:solidFill>
                <a:effectLst/>
              </a:rPr>
            </a:br>
            <a:r>
              <a:rPr lang="el-GR" sz="2200" dirty="0">
                <a:solidFill>
                  <a:srgbClr val="C00000"/>
                </a:solidFill>
                <a:effectLst/>
              </a:rPr>
              <a:t>(εκπαιδευτικά σεμινάρια, εργαστήρια, συναντήσεις, ημερίδες, συνέδρια, εκθέσεις, κλπ.)</a:t>
            </a:r>
            <a:r>
              <a:rPr lang="el-GR" dirty="0">
                <a:solidFill>
                  <a:srgbClr val="C00000"/>
                </a:solidFill>
                <a:effectLst/>
              </a:rPr>
              <a:t/>
            </a:r>
            <a:br>
              <a:rPr lang="el-GR" dirty="0">
                <a:solidFill>
                  <a:srgbClr val="C00000"/>
                </a:solidFill>
                <a:effectLst/>
              </a:rPr>
            </a:br>
            <a:endParaRPr lang="el-GR" dirty="0">
              <a:solidFill>
                <a:srgbClr val="C00000"/>
              </a:solidFill>
              <a:effectLst/>
            </a:endParaRP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137160" indent="0">
              <a:buNone/>
            </a:pPr>
            <a:endParaRPr lang="el-GR" b="1" dirty="0" smtClean="0"/>
          </a:p>
          <a:p>
            <a:pPr marL="137160" indent="0">
              <a:buNone/>
            </a:pPr>
            <a:r>
              <a:rPr lang="el-GR" b="1" dirty="0" smtClean="0"/>
              <a:t>Παρεχόμενες </a:t>
            </a:r>
            <a:r>
              <a:rPr lang="el-GR" b="1" dirty="0"/>
              <a:t>υπηρεσίες κατά την εκδήλωση</a:t>
            </a:r>
            <a:r>
              <a:rPr lang="el-GR" dirty="0"/>
              <a:t>: </a:t>
            </a:r>
            <a:endParaRPr lang="el-GR" dirty="0" smtClean="0"/>
          </a:p>
          <a:p>
            <a:r>
              <a:rPr lang="el-GR" dirty="0" smtClean="0"/>
              <a:t>Διερμηνεία </a:t>
            </a:r>
            <a:r>
              <a:rPr lang="el-GR" dirty="0"/>
              <a:t>στην ελληνική νοηματική γλώσσα </a:t>
            </a:r>
            <a:r>
              <a:rPr lang="el-GR" dirty="0" smtClean="0"/>
              <a:t>, κράτηση </a:t>
            </a:r>
            <a:r>
              <a:rPr lang="el-GR" dirty="0"/>
              <a:t>θέσεων κωφών </a:t>
            </a:r>
            <a:r>
              <a:rPr lang="el-GR" dirty="0" smtClean="0"/>
              <a:t>, βαρήκοων , διασφάλιση ορατότητας</a:t>
            </a:r>
          </a:p>
          <a:p>
            <a:r>
              <a:rPr lang="el-GR" dirty="0" smtClean="0"/>
              <a:t>Διευκόλυνση διερμηνέα  με προσαρμογή  των ομιλητών σε κατάλληλους ρυθμούς παρουσίασης</a:t>
            </a:r>
          </a:p>
          <a:p>
            <a:r>
              <a:rPr lang="el-GR" dirty="0" smtClean="0"/>
              <a:t>Αντίγραφα </a:t>
            </a:r>
            <a:r>
              <a:rPr lang="el-GR" dirty="0"/>
              <a:t>των </a:t>
            </a:r>
            <a:r>
              <a:rPr lang="el-GR" dirty="0" smtClean="0"/>
              <a:t>παρουσιάσεων/ομιλιών εκ </a:t>
            </a:r>
            <a:r>
              <a:rPr lang="el-GR" dirty="0"/>
              <a:t>των προτέρων στον διερμηνέα για την προετοιμασία </a:t>
            </a:r>
            <a:r>
              <a:rPr lang="el-GR" dirty="0" smtClean="0"/>
              <a:t>του</a:t>
            </a:r>
            <a:endParaRPr lang="el-GR" dirty="0"/>
          </a:p>
          <a:p>
            <a:r>
              <a:rPr lang="el-GR" dirty="0" smtClean="0"/>
              <a:t>Παροχή </a:t>
            </a:r>
            <a:r>
              <a:rPr lang="el-GR" dirty="0"/>
              <a:t>έντυπου ενημερωτικού υλικού σε </a:t>
            </a:r>
            <a:r>
              <a:rPr lang="el-GR" dirty="0" err="1"/>
              <a:t>προσβάσιμες</a:t>
            </a:r>
            <a:r>
              <a:rPr lang="el-GR" dirty="0"/>
              <a:t> μορφές (π.χ. ηλεκτρονικά αρχεία, </a:t>
            </a:r>
            <a:r>
              <a:rPr lang="el-GR" dirty="0" err="1"/>
              <a:t>CDs</a:t>
            </a:r>
            <a:r>
              <a:rPr lang="el-GR" dirty="0"/>
              <a:t>, έντυπα με μεγάλους χαρακτήρες, έντυπα σε γραφή </a:t>
            </a:r>
            <a:r>
              <a:rPr lang="el-GR" dirty="0" err="1"/>
              <a:t>Braille</a:t>
            </a:r>
            <a:r>
              <a:rPr lang="el-GR" dirty="0"/>
              <a:t> κλπ.) </a:t>
            </a:r>
            <a:r>
              <a:rPr lang="el-GR" dirty="0" smtClean="0"/>
              <a:t>και σε </a:t>
            </a:r>
            <a:r>
              <a:rPr lang="el-GR" dirty="0" err="1"/>
              <a:t>προσβάσιμη</a:t>
            </a:r>
            <a:r>
              <a:rPr lang="el-GR" dirty="0"/>
              <a:t> ιστοσελίδα.</a:t>
            </a:r>
          </a:p>
          <a:p>
            <a:r>
              <a:rPr lang="el-GR" dirty="0" smtClean="0"/>
              <a:t>Προμήθεια </a:t>
            </a:r>
            <a:r>
              <a:rPr lang="el-GR" dirty="0"/>
              <a:t>μηχανήματος μεγέθυνσης </a:t>
            </a:r>
            <a:r>
              <a:rPr lang="el-GR" dirty="0" smtClean="0"/>
              <a:t>ήχου </a:t>
            </a:r>
            <a:r>
              <a:rPr lang="el-GR" dirty="0"/>
              <a:t>(</a:t>
            </a:r>
            <a:r>
              <a:rPr lang="el-GR" dirty="0" err="1"/>
              <a:t>loop</a:t>
            </a:r>
            <a:r>
              <a:rPr lang="el-GR" dirty="0"/>
              <a:t>) για </a:t>
            </a:r>
            <a:r>
              <a:rPr lang="el-GR" dirty="0" smtClean="0"/>
              <a:t>βαρήκοα </a:t>
            </a:r>
            <a:r>
              <a:rPr lang="el-GR" dirty="0"/>
              <a:t>άτομα, </a:t>
            </a:r>
            <a:endParaRPr lang="el-GR" dirty="0" smtClean="0"/>
          </a:p>
          <a:p>
            <a:r>
              <a:rPr lang="el-GR" dirty="0" smtClean="0"/>
              <a:t>Πρόβλεψη </a:t>
            </a:r>
            <a:r>
              <a:rPr lang="el-GR" dirty="0"/>
              <a:t>ανεμπόδιστης συνοδείας τυφλών και ατόμων με αναπηρία εν γένει από σκύλους/οδηγούς/βοηθούς ή πρόβλεψη ατόμων από το προσωπικό της διοργάνωσης, </a:t>
            </a:r>
            <a:endParaRPr lang="el-GR" dirty="0" smtClean="0"/>
          </a:p>
          <a:p>
            <a:r>
              <a:rPr lang="el-GR" dirty="0" smtClean="0"/>
              <a:t>Δυνατότητα </a:t>
            </a:r>
            <a:r>
              <a:rPr lang="el-GR" dirty="0" err="1" smtClean="0"/>
              <a:t>καταλληλότητάς</a:t>
            </a:r>
            <a:r>
              <a:rPr lang="el-GR" dirty="0" smtClean="0"/>
              <a:t> γευμάτων  για </a:t>
            </a:r>
            <a:r>
              <a:rPr lang="el-GR" dirty="0"/>
              <a:t>άτομα με ιδιαίτερες διατροφικές ανάγκες π.χ. </a:t>
            </a:r>
            <a:r>
              <a:rPr lang="el-GR" dirty="0" smtClean="0"/>
              <a:t>διαβητικούς</a:t>
            </a:r>
            <a:r>
              <a:rPr lang="el-G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6356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08112"/>
          </a:xfrm>
          <a:ln>
            <a:solidFill>
              <a:srgbClr val="FF3399"/>
            </a:solidFill>
          </a:ln>
        </p:spPr>
        <p:txBody>
          <a:bodyPr>
            <a:noAutofit/>
          </a:bodyPr>
          <a:lstStyle/>
          <a:p>
            <a:r>
              <a:rPr lang="el-GR" sz="2000" dirty="0" smtClean="0">
                <a:solidFill>
                  <a:schemeClr val="tx1"/>
                </a:solidFill>
                <a:effectLst/>
              </a:rPr>
              <a:t/>
            </a:r>
            <a:br>
              <a:rPr lang="el-GR" sz="2000" dirty="0" smtClean="0">
                <a:solidFill>
                  <a:schemeClr val="tx1"/>
                </a:solidFill>
                <a:effectLst/>
              </a:rPr>
            </a:br>
            <a:r>
              <a:rPr lang="el-GR" sz="2000" dirty="0" smtClean="0">
                <a:solidFill>
                  <a:schemeClr val="tx1"/>
                </a:solidFill>
                <a:effectLst/>
              </a:rPr>
              <a:t>ΕΝΤΑΞΗ </a:t>
            </a:r>
            <a:r>
              <a:rPr lang="el-GR" sz="2000" dirty="0">
                <a:solidFill>
                  <a:schemeClr val="tx1"/>
                </a:solidFill>
                <a:effectLst/>
              </a:rPr>
              <a:t>ΔΙΑΣΤΑΣΗΣ ΑΝΑΠΗΡΙΑΣ &amp; ΠΡΟΣΒΑΣΙΜΟΤΗΤΑΣ ΑΜΕΑ ΣΤΗ ΣΤΡΑΤΗΓΙΚΗ ΕΠΙΚΟΙΝΩΝΙΑΣ ΤΩΝ ΕΠ</a:t>
            </a:r>
            <a:br>
              <a:rPr lang="el-GR" sz="2000" dirty="0">
                <a:solidFill>
                  <a:schemeClr val="tx1"/>
                </a:solidFill>
                <a:effectLst/>
              </a:rPr>
            </a:br>
            <a:endParaRPr lang="el-GR" sz="2000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256624"/>
          </a:xfrm>
        </p:spPr>
        <p:txBody>
          <a:bodyPr>
            <a:normAutofit fontScale="55000" lnSpcReduction="20000"/>
          </a:bodyPr>
          <a:lstStyle/>
          <a:p>
            <a:pPr marL="137160" indent="0">
              <a:buClr>
                <a:srgbClr val="FF0000"/>
              </a:buClr>
              <a:buNone/>
            </a:pPr>
            <a:endParaRPr lang="el-GR" b="1" dirty="0" smtClean="0">
              <a:solidFill>
                <a:srgbClr val="FF0000"/>
              </a:solidFill>
            </a:endParaRPr>
          </a:p>
          <a:p>
            <a:pPr marL="137160" indent="0">
              <a:buClr>
                <a:srgbClr val="FF0000"/>
              </a:buClr>
              <a:buNone/>
            </a:pPr>
            <a:r>
              <a:rPr lang="el-GR" b="1" dirty="0" smtClean="0">
                <a:solidFill>
                  <a:srgbClr val="C00000"/>
                </a:solidFill>
              </a:rPr>
              <a:t>Τηλεοπτικά </a:t>
            </a:r>
            <a:r>
              <a:rPr lang="el-GR" b="1" dirty="0">
                <a:solidFill>
                  <a:srgbClr val="C00000"/>
                </a:solidFill>
              </a:rPr>
              <a:t>μηνύματα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l-GR" dirty="0" err="1" smtClean="0"/>
              <a:t>προσβάσιμα</a:t>
            </a:r>
            <a:r>
              <a:rPr lang="el-GR" dirty="0" smtClean="0"/>
              <a:t> σε κωφούς/βαρήκοους/τυφλούς</a:t>
            </a:r>
            <a:r>
              <a:rPr lang="el-GR" dirty="0"/>
              <a:t>, ή άτομα με προβλήματα όρασης, με χρήση υποτιτλισμού, αφήγησης, διερμηνείας στη νοηματική </a:t>
            </a:r>
            <a:r>
              <a:rPr lang="el-GR" dirty="0" smtClean="0"/>
              <a:t>κ.α.</a:t>
            </a:r>
          </a:p>
          <a:p>
            <a:pPr marL="137160" indent="0">
              <a:buClr>
                <a:srgbClr val="FF0000"/>
              </a:buClr>
              <a:buNone/>
            </a:pPr>
            <a:endParaRPr lang="el-GR" b="1" dirty="0" smtClean="0">
              <a:solidFill>
                <a:srgbClr val="FF0000"/>
              </a:solidFill>
            </a:endParaRPr>
          </a:p>
          <a:p>
            <a:pPr marL="137160" indent="0">
              <a:buClr>
                <a:srgbClr val="FF0000"/>
              </a:buClr>
              <a:buNone/>
            </a:pPr>
            <a:r>
              <a:rPr lang="el-GR" b="1" dirty="0" smtClean="0">
                <a:solidFill>
                  <a:srgbClr val="C00000"/>
                </a:solidFill>
              </a:rPr>
              <a:t>Ραδιοφωνικά </a:t>
            </a:r>
            <a:r>
              <a:rPr lang="el-GR" b="1" dirty="0">
                <a:solidFill>
                  <a:srgbClr val="C00000"/>
                </a:solidFill>
              </a:rPr>
              <a:t>μηνύματα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l-GR" dirty="0" smtClean="0"/>
              <a:t>τουλάχιστον </a:t>
            </a:r>
            <a:r>
              <a:rPr lang="el-GR" dirty="0"/>
              <a:t>ένας ραδιοφωνικός σταθμός </a:t>
            </a:r>
            <a:r>
              <a:rPr lang="el-GR" dirty="0" smtClean="0"/>
              <a:t>με σύστημα </a:t>
            </a:r>
            <a:r>
              <a:rPr lang="el-GR" dirty="0" err="1"/>
              <a:t>ραδιο</a:t>
            </a:r>
            <a:r>
              <a:rPr lang="el-GR" dirty="0"/>
              <a:t>-πληροφόρησης (</a:t>
            </a:r>
            <a:r>
              <a:rPr lang="el-GR" dirty="0" err="1"/>
              <a:t>Radio</a:t>
            </a:r>
            <a:r>
              <a:rPr lang="el-GR" dirty="0"/>
              <a:t> </a:t>
            </a:r>
            <a:r>
              <a:rPr lang="el-GR" dirty="0" err="1"/>
              <a:t>Data</a:t>
            </a:r>
            <a:r>
              <a:rPr lang="el-GR" dirty="0"/>
              <a:t> </a:t>
            </a:r>
            <a:r>
              <a:rPr lang="el-GR" dirty="0" err="1"/>
              <a:t>System</a:t>
            </a:r>
            <a:r>
              <a:rPr lang="el-GR" dirty="0"/>
              <a:t> - RDS), </a:t>
            </a:r>
            <a:r>
              <a:rPr lang="el-GR" dirty="0" smtClean="0"/>
              <a:t>π.χ</a:t>
            </a:r>
            <a:r>
              <a:rPr lang="el-GR" dirty="0"/>
              <a:t>. Προγράμματα απασχόλησης </a:t>
            </a:r>
            <a:r>
              <a:rPr lang="el-GR" dirty="0" err="1"/>
              <a:t>Τηλ</a:t>
            </a:r>
            <a:r>
              <a:rPr lang="el-GR" dirty="0"/>
              <a:t>. 19999 ή </a:t>
            </a:r>
            <a:r>
              <a:rPr lang="el-GR" dirty="0" err="1"/>
              <a:t>www…..gr</a:t>
            </a:r>
            <a:r>
              <a:rPr lang="el-GR" dirty="0"/>
              <a:t> ώστε να είναι </a:t>
            </a:r>
            <a:r>
              <a:rPr lang="el-GR" dirty="0" err="1"/>
              <a:t>προσβάσιμο</a:t>
            </a:r>
            <a:r>
              <a:rPr lang="el-GR" dirty="0"/>
              <a:t> στα κωφά και βαρήκοα άτομα</a:t>
            </a:r>
            <a:r>
              <a:rPr lang="el-GR" dirty="0" smtClean="0"/>
              <a:t>.</a:t>
            </a:r>
          </a:p>
          <a:p>
            <a:pPr marL="137160" indent="0">
              <a:buClr>
                <a:srgbClr val="FF0000"/>
              </a:buClr>
              <a:buNone/>
            </a:pPr>
            <a:endParaRPr lang="el-GR" dirty="0"/>
          </a:p>
          <a:p>
            <a:pPr marL="137160" indent="0">
              <a:buClr>
                <a:srgbClr val="FF0000"/>
              </a:buClr>
              <a:buNone/>
            </a:pPr>
            <a:r>
              <a:rPr lang="el-GR" b="1" dirty="0" smtClean="0">
                <a:solidFill>
                  <a:srgbClr val="C00000"/>
                </a:solidFill>
              </a:rPr>
              <a:t>Ιστοσελίδες </a:t>
            </a:r>
            <a:r>
              <a:rPr lang="el-GR" b="1" dirty="0">
                <a:solidFill>
                  <a:srgbClr val="C00000"/>
                </a:solidFill>
              </a:rPr>
              <a:t>και ηλεκτρονικό υλικό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l-GR" dirty="0" smtClean="0"/>
              <a:t>Συμμόρφωση πλήρως </a:t>
            </a:r>
            <a:r>
              <a:rPr lang="el-GR" dirty="0"/>
              <a:t>με τις Οδηγίες για την Προσβασιμότητα του Περιεχομένου του Ιστού έκδοση 2.0 σε επίπεδο προσβασιμότητας τουλάχιστον «ΑΑ» (WCAG 2.0 </a:t>
            </a:r>
            <a:r>
              <a:rPr lang="el-GR" dirty="0" err="1"/>
              <a:t>Level</a:t>
            </a:r>
            <a:r>
              <a:rPr lang="el-GR" dirty="0"/>
              <a:t> AΑ και ΥΑΠ/Φ.40.4/1/989 «Πλαίσιο Παροχής Υπηρεσιών Ηλεκτρονικής Διακυβέρνησης», Παράρτημα Ι – Ενότητα 7 «Προσβασιμότητα», ΚΥ. 49 και ΚΠ. 27). </a:t>
            </a:r>
            <a:endParaRPr lang="el-GR" dirty="0" smtClean="0"/>
          </a:p>
          <a:p>
            <a:pPr marL="137160" indent="0">
              <a:buClr>
                <a:srgbClr val="FF0000"/>
              </a:buClr>
              <a:buNone/>
            </a:pPr>
            <a:endParaRPr lang="el-GR" b="1" dirty="0">
              <a:solidFill>
                <a:srgbClr val="00B050"/>
              </a:solidFill>
            </a:endParaRPr>
          </a:p>
          <a:p>
            <a:pPr marL="137160" indent="0">
              <a:buClr>
                <a:srgbClr val="FF0000"/>
              </a:buClr>
              <a:buNone/>
            </a:pPr>
            <a:r>
              <a:rPr lang="el-GR" b="1" dirty="0" smtClean="0">
                <a:solidFill>
                  <a:srgbClr val="C00000"/>
                </a:solidFill>
              </a:rPr>
              <a:t>Έντυπο </a:t>
            </a:r>
            <a:r>
              <a:rPr lang="el-GR" b="1" dirty="0">
                <a:solidFill>
                  <a:srgbClr val="C00000"/>
                </a:solidFill>
              </a:rPr>
              <a:t>υλικό (φυλλάδια, ενημερωτικά δελτία, περιοδικές εκδόσεις, οδηγοί </a:t>
            </a:r>
            <a:r>
              <a:rPr lang="el-GR" b="1" dirty="0" smtClean="0">
                <a:solidFill>
                  <a:srgbClr val="C00000"/>
                </a:solidFill>
              </a:rPr>
              <a:t>κλπ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l-GR" dirty="0" smtClean="0"/>
              <a:t>Το </a:t>
            </a:r>
            <a:r>
              <a:rPr lang="el-GR" dirty="0"/>
              <a:t>έντυπο υλικό </a:t>
            </a:r>
            <a:r>
              <a:rPr lang="el-GR" dirty="0" smtClean="0"/>
              <a:t>σε </a:t>
            </a:r>
            <a:r>
              <a:rPr lang="el-GR" dirty="0" err="1"/>
              <a:t>προσβάσιμες</a:t>
            </a:r>
            <a:r>
              <a:rPr lang="el-GR" dirty="0"/>
              <a:t> μορφές (π.χ. ηλεκτρονικά αρχεία, </a:t>
            </a:r>
            <a:r>
              <a:rPr lang="el-GR" dirty="0" err="1"/>
              <a:t>CDs</a:t>
            </a:r>
            <a:r>
              <a:rPr lang="el-GR" dirty="0"/>
              <a:t>, έντυπα με μεγάλους χαρακτήρες, </a:t>
            </a:r>
            <a:r>
              <a:rPr lang="el-GR" dirty="0" smtClean="0"/>
              <a:t>σε </a:t>
            </a:r>
            <a:r>
              <a:rPr lang="el-GR" dirty="0"/>
              <a:t>γραφή </a:t>
            </a:r>
            <a:r>
              <a:rPr lang="el-GR" dirty="0" err="1"/>
              <a:t>Braille</a:t>
            </a:r>
            <a:r>
              <a:rPr lang="el-GR" dirty="0"/>
              <a:t> κλπ.) </a:t>
            </a:r>
            <a:r>
              <a:rPr lang="el-GR" dirty="0" smtClean="0"/>
              <a:t>με διάθεση σε συλλογικούς </a:t>
            </a:r>
            <a:r>
              <a:rPr lang="el-GR" dirty="0"/>
              <a:t>φορείς των ατόμων με αναπηρία ή κατόπιν αιτήματος απευθείας στα ίδια τα άτομα με αναπηρία.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l-GR" dirty="0"/>
              <a:t>Εναλλακτικά, </a:t>
            </a:r>
            <a:r>
              <a:rPr lang="el-GR" dirty="0" smtClean="0"/>
              <a:t>διάθεση  έντυπου υλικού ηλεκτρονικά </a:t>
            </a:r>
            <a:r>
              <a:rPr lang="el-GR" dirty="0"/>
              <a:t>σε </a:t>
            </a:r>
            <a:r>
              <a:rPr lang="el-GR" dirty="0" err="1"/>
              <a:t>προσβάσιμη</a:t>
            </a:r>
            <a:r>
              <a:rPr lang="el-GR" dirty="0"/>
              <a:t> ιστοσελίδα και </a:t>
            </a:r>
            <a:r>
              <a:rPr lang="el-GR" dirty="0" smtClean="0"/>
              <a:t>γνωστοποίηση  </a:t>
            </a:r>
            <a:r>
              <a:rPr lang="el-GR" dirty="0"/>
              <a:t>στους συλλογικούς φορείς.</a:t>
            </a:r>
          </a:p>
        </p:txBody>
      </p:sp>
    </p:spTree>
    <p:extLst>
      <p:ext uri="{BB962C8B-B14F-4D97-AF65-F5344CB8AC3E}">
        <p14:creationId xmlns:p14="http://schemas.microsoft.com/office/powerpoint/2010/main" val="273493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19256" cy="1512168"/>
          </a:xfrm>
          <a:ln>
            <a:solidFill>
              <a:srgbClr val="FF3399"/>
            </a:solidFill>
          </a:ln>
        </p:spPr>
        <p:txBody>
          <a:bodyPr>
            <a:normAutofit/>
          </a:bodyPr>
          <a:lstStyle/>
          <a:p>
            <a:r>
              <a:rPr lang="el-GR" sz="2000" dirty="0" smtClean="0">
                <a:solidFill>
                  <a:schemeClr val="tx1"/>
                </a:solidFill>
              </a:rPr>
              <a:t>ΕΝΤΑΞΗ </a:t>
            </a:r>
            <a:r>
              <a:rPr lang="el-GR" sz="2000" dirty="0">
                <a:solidFill>
                  <a:schemeClr val="tx1"/>
                </a:solidFill>
              </a:rPr>
              <a:t>ΔΙΑΣΤΑΣΗΣ ΑΝΑΠΗΡΙΑΣ &amp; ΠΡΟΣΒΑΣΙΜΟΤΗΤΑΣ ΑΜΕΑ ΣΤΗ ΣΤΡΑΤΗΓΙΚΗ ΕΠΙΚΟΙΝΩΝΙΑΣ ΤΩΝ ΕΠ</a:t>
            </a:r>
            <a:br>
              <a:rPr lang="el-GR" sz="2000" dirty="0">
                <a:solidFill>
                  <a:schemeClr val="tx1"/>
                </a:solidFill>
              </a:rPr>
            </a:br>
            <a:endParaRPr lang="el-GR" sz="2000" dirty="0">
              <a:solidFill>
                <a:schemeClr val="tx1"/>
              </a:solidFill>
            </a:endParaRP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539552" y="1196752"/>
            <a:ext cx="8229600" cy="4709160"/>
          </a:xfrm>
        </p:spPr>
        <p:txBody>
          <a:bodyPr>
            <a:noAutofit/>
          </a:bodyPr>
          <a:lstStyle/>
          <a:p>
            <a:pPr marL="137160" indent="0">
              <a:buClr>
                <a:srgbClr val="FF0000"/>
              </a:buClr>
              <a:buNone/>
            </a:pPr>
            <a:r>
              <a:rPr lang="el-GR" sz="1400" b="1" dirty="0">
                <a:solidFill>
                  <a:srgbClr val="C00000"/>
                </a:solidFill>
              </a:rPr>
              <a:t>Επιπλέον πηγές για την προσβασιμότητα των </a:t>
            </a:r>
            <a:r>
              <a:rPr lang="el-GR" sz="1400" b="1" dirty="0" err="1">
                <a:solidFill>
                  <a:srgbClr val="C00000"/>
                </a:solidFill>
              </a:rPr>
              <a:t>ΑμεΑ</a:t>
            </a:r>
            <a:r>
              <a:rPr lang="el-GR" sz="1400" b="1" dirty="0">
                <a:solidFill>
                  <a:srgbClr val="C00000"/>
                </a:solidFill>
              </a:rPr>
              <a:t> στα μέσα Πληροφόρησης και Επικοινωνίας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l-GR" sz="1400" dirty="0" smtClean="0"/>
              <a:t>Δημοσιογραφικός Οδηγός </a:t>
            </a:r>
            <a:r>
              <a:rPr lang="el-GR" sz="1400" dirty="0"/>
              <a:t>«Θέματα Αναπηρίας και ΜΜΕ», </a:t>
            </a:r>
            <a:r>
              <a:rPr lang="el-GR" sz="1400" dirty="0" smtClean="0"/>
              <a:t>Γενική </a:t>
            </a:r>
            <a:r>
              <a:rPr lang="el-GR" sz="1400" dirty="0"/>
              <a:t>Γραμματεία Επικοινωνίας - Γενική Γραμματεία </a:t>
            </a:r>
            <a:r>
              <a:rPr lang="el-GR" sz="1400" dirty="0" smtClean="0"/>
              <a:t>Ενημέρωσης </a:t>
            </a:r>
            <a:r>
              <a:rPr lang="el-GR" sz="1100" dirty="0" smtClean="0"/>
              <a:t>(http</a:t>
            </a:r>
            <a:r>
              <a:rPr lang="el-GR" sz="1100" dirty="0"/>
              <a:t>://</a:t>
            </a:r>
            <a:r>
              <a:rPr lang="el-GR" sz="1100" dirty="0" smtClean="0"/>
              <a:t>www.minpress.gr/minpress/index/currevents/publ_odigos_anapiria_mme.htm)</a:t>
            </a:r>
            <a:r>
              <a:rPr lang="el-GR" sz="1400" dirty="0" smtClean="0"/>
              <a:t> </a:t>
            </a:r>
          </a:p>
          <a:p>
            <a:pPr marL="137160" indent="0">
              <a:buClr>
                <a:srgbClr val="FF0000"/>
              </a:buClr>
              <a:buNone/>
            </a:pPr>
            <a:r>
              <a:rPr lang="el-GR" sz="1400" b="1" dirty="0" smtClean="0"/>
              <a:t>Οδηγίες </a:t>
            </a:r>
            <a:r>
              <a:rPr lang="el-GR" sz="1400" b="1" dirty="0"/>
              <a:t>για τον σχεδιασμό έντυπου υλικού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l-GR" sz="1400" dirty="0" smtClean="0"/>
              <a:t> </a:t>
            </a:r>
            <a:r>
              <a:rPr lang="el-GR" sz="1400" dirty="0" err="1"/>
              <a:t>European</a:t>
            </a:r>
            <a:r>
              <a:rPr lang="el-GR" sz="1400" dirty="0"/>
              <a:t> </a:t>
            </a:r>
            <a:r>
              <a:rPr lang="el-GR" sz="1400" dirty="0" err="1"/>
              <a:t>Blind</a:t>
            </a:r>
            <a:r>
              <a:rPr lang="el-GR" sz="1400" dirty="0"/>
              <a:t> </a:t>
            </a:r>
            <a:r>
              <a:rPr lang="el-GR" sz="1400" dirty="0" err="1"/>
              <a:t>Union</a:t>
            </a:r>
            <a:r>
              <a:rPr lang="el-GR" sz="1400" dirty="0"/>
              <a:t> “Access </a:t>
            </a:r>
            <a:r>
              <a:rPr lang="el-GR" sz="1400" dirty="0" err="1"/>
              <a:t>to</a:t>
            </a:r>
            <a:r>
              <a:rPr lang="el-GR" sz="1400" dirty="0"/>
              <a:t> </a:t>
            </a:r>
            <a:r>
              <a:rPr lang="el-GR" sz="1400" dirty="0" err="1"/>
              <a:t>information</a:t>
            </a:r>
            <a:r>
              <a:rPr lang="el-GR" sz="1400" dirty="0"/>
              <a:t> – </a:t>
            </a:r>
            <a:r>
              <a:rPr lang="el-GR" sz="1400" dirty="0" err="1"/>
              <a:t>Making</a:t>
            </a:r>
            <a:r>
              <a:rPr lang="el-GR" sz="1400" dirty="0"/>
              <a:t> </a:t>
            </a:r>
            <a:r>
              <a:rPr lang="el-GR" sz="1400" dirty="0" err="1"/>
              <a:t>your</a:t>
            </a:r>
            <a:r>
              <a:rPr lang="el-GR" sz="1400" dirty="0"/>
              <a:t> </a:t>
            </a:r>
            <a:r>
              <a:rPr lang="el-GR" sz="1400" dirty="0" err="1"/>
              <a:t>information</a:t>
            </a:r>
            <a:r>
              <a:rPr lang="el-GR" sz="1400" dirty="0"/>
              <a:t> </a:t>
            </a:r>
            <a:r>
              <a:rPr lang="el-GR" sz="1400" dirty="0" err="1"/>
              <a:t>accessible</a:t>
            </a:r>
            <a:r>
              <a:rPr lang="el-GR" sz="1400" dirty="0"/>
              <a:t> </a:t>
            </a:r>
            <a:r>
              <a:rPr lang="el-GR" sz="1400" dirty="0" err="1"/>
              <a:t>for</a:t>
            </a:r>
            <a:r>
              <a:rPr lang="el-GR" sz="1400" dirty="0"/>
              <a:t> </a:t>
            </a:r>
            <a:r>
              <a:rPr lang="el-GR" sz="1400" dirty="0" err="1"/>
              <a:t>customers</a:t>
            </a:r>
            <a:r>
              <a:rPr lang="el-GR" sz="1400" dirty="0"/>
              <a:t> </a:t>
            </a:r>
            <a:r>
              <a:rPr lang="el-GR" sz="1400" dirty="0" err="1"/>
              <a:t>with</a:t>
            </a:r>
            <a:r>
              <a:rPr lang="el-GR" sz="1400" dirty="0"/>
              <a:t> </a:t>
            </a:r>
            <a:r>
              <a:rPr lang="el-GR" sz="1400" dirty="0" err="1"/>
              <a:t>sight</a:t>
            </a:r>
            <a:r>
              <a:rPr lang="el-GR" sz="1400" dirty="0"/>
              <a:t> </a:t>
            </a:r>
            <a:r>
              <a:rPr lang="el-GR" sz="1400" dirty="0" err="1"/>
              <a:t>problems</a:t>
            </a:r>
            <a:r>
              <a:rPr lang="el-GR" sz="1400" dirty="0"/>
              <a:t>” (βλ. http://www.euroblind.org/resources/guidelines/nr/88 )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l-GR" sz="1400" dirty="0" err="1" smtClean="0"/>
              <a:t>Disability</a:t>
            </a:r>
            <a:r>
              <a:rPr lang="el-GR" sz="1400" dirty="0" smtClean="0"/>
              <a:t> </a:t>
            </a:r>
            <a:r>
              <a:rPr lang="el-GR" sz="1400" dirty="0" err="1"/>
              <a:t>Rights</a:t>
            </a:r>
            <a:r>
              <a:rPr lang="el-GR" sz="1400" dirty="0"/>
              <a:t> </a:t>
            </a:r>
            <a:r>
              <a:rPr lang="el-GR" sz="1400" dirty="0" err="1"/>
              <a:t>Commission</a:t>
            </a:r>
            <a:r>
              <a:rPr lang="el-GR" sz="1400" dirty="0"/>
              <a:t> “</a:t>
            </a:r>
            <a:r>
              <a:rPr lang="el-GR" sz="1400" dirty="0" err="1"/>
              <a:t>How</a:t>
            </a:r>
            <a:r>
              <a:rPr lang="el-GR" sz="1400" dirty="0"/>
              <a:t> </a:t>
            </a:r>
            <a:r>
              <a:rPr lang="el-GR" sz="1400" dirty="0" err="1"/>
              <a:t>to</a:t>
            </a:r>
            <a:r>
              <a:rPr lang="el-GR" sz="1400" dirty="0"/>
              <a:t> </a:t>
            </a:r>
            <a:r>
              <a:rPr lang="el-GR" sz="1400" dirty="0" err="1"/>
              <a:t>use</a:t>
            </a:r>
            <a:r>
              <a:rPr lang="el-GR" sz="1400" dirty="0"/>
              <a:t> </a:t>
            </a:r>
            <a:r>
              <a:rPr lang="el-GR" sz="1400" dirty="0" err="1"/>
              <a:t>easy</a:t>
            </a:r>
            <a:r>
              <a:rPr lang="el-GR" sz="1400" dirty="0"/>
              <a:t> </a:t>
            </a:r>
            <a:r>
              <a:rPr lang="el-GR" sz="1400" dirty="0" err="1"/>
              <a:t>Words</a:t>
            </a:r>
            <a:r>
              <a:rPr lang="el-GR" sz="1400" dirty="0"/>
              <a:t> </a:t>
            </a:r>
            <a:r>
              <a:rPr lang="el-GR" sz="1400" dirty="0" err="1"/>
              <a:t>and</a:t>
            </a:r>
            <a:r>
              <a:rPr lang="el-GR" sz="1400" dirty="0"/>
              <a:t> </a:t>
            </a:r>
            <a:r>
              <a:rPr lang="el-GR" sz="1400" dirty="0" err="1"/>
              <a:t>Pictures</a:t>
            </a:r>
            <a:r>
              <a:rPr lang="el-GR" sz="1400" dirty="0"/>
              <a:t> – </a:t>
            </a:r>
            <a:r>
              <a:rPr lang="el-GR" sz="1400" dirty="0" err="1"/>
              <a:t>Easy</a:t>
            </a:r>
            <a:r>
              <a:rPr lang="el-GR" sz="1400" dirty="0"/>
              <a:t> </a:t>
            </a:r>
            <a:r>
              <a:rPr lang="el-GR" sz="1400" dirty="0" err="1"/>
              <a:t>Read</a:t>
            </a:r>
            <a:r>
              <a:rPr lang="el-GR" sz="1400" dirty="0"/>
              <a:t> </a:t>
            </a:r>
            <a:r>
              <a:rPr lang="el-GR" sz="1400" dirty="0" err="1"/>
              <a:t>Guide</a:t>
            </a:r>
            <a:r>
              <a:rPr lang="el-GR" sz="1400" dirty="0"/>
              <a:t>” (βλ. https://www.st-andrews.ac.uk/media/human-resources/equality-and-diversity/EHRC%20How%20to%20use%20easy%20words%20and%20pictures.pdf)</a:t>
            </a:r>
          </a:p>
          <a:p>
            <a:pPr marL="137160" indent="0">
              <a:buClr>
                <a:srgbClr val="FF0000"/>
              </a:buClr>
              <a:buNone/>
            </a:pPr>
            <a:r>
              <a:rPr lang="el-GR" sz="1400" b="1" dirty="0" smtClean="0"/>
              <a:t>Οδηγίες </a:t>
            </a:r>
            <a:r>
              <a:rPr lang="el-GR" sz="1400" b="1" dirty="0"/>
              <a:t>για τον σχεδιασμό τηλεοπτικών μηνυμάτων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l-GR" sz="1400" dirty="0" err="1" smtClean="0"/>
              <a:t>Making</a:t>
            </a:r>
            <a:r>
              <a:rPr lang="el-GR" sz="1400" dirty="0" smtClean="0"/>
              <a:t> </a:t>
            </a:r>
            <a:r>
              <a:rPr lang="el-GR" sz="1400" dirty="0" err="1"/>
              <a:t>television</a:t>
            </a:r>
            <a:r>
              <a:rPr lang="el-GR" sz="1400" dirty="0"/>
              <a:t> </a:t>
            </a:r>
            <a:r>
              <a:rPr lang="el-GR" sz="1400" dirty="0" err="1"/>
              <a:t>accessible</a:t>
            </a:r>
            <a:r>
              <a:rPr lang="el-GR" sz="1400" dirty="0"/>
              <a:t> - G3ict-ITU - </a:t>
            </a:r>
            <a:r>
              <a:rPr lang="el-GR" sz="1400" dirty="0" err="1"/>
              <a:t>November</a:t>
            </a:r>
            <a:r>
              <a:rPr lang="el-GR" sz="1400" dirty="0"/>
              <a:t> 2011 (βλ. http://www.itu.int/ITU-D/sis/PwDs/Documents/ITU-G3ict%20Making_TV_Accessible_Report_November_2011.pdf)</a:t>
            </a:r>
          </a:p>
          <a:p>
            <a:pPr marL="137160" indent="0">
              <a:buClr>
                <a:srgbClr val="FF0000"/>
              </a:buClr>
              <a:buNone/>
            </a:pPr>
            <a:r>
              <a:rPr lang="el-GR" sz="1400" b="1" dirty="0" smtClean="0"/>
              <a:t>Διαδικτυακές </a:t>
            </a:r>
            <a:r>
              <a:rPr lang="el-GR" sz="1400" b="1" dirty="0"/>
              <a:t>υπηρεσίες από φορητές συσκευές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l-GR" sz="1400" dirty="0" smtClean="0"/>
              <a:t>Βέλτιστες </a:t>
            </a:r>
            <a:r>
              <a:rPr lang="el-GR" sz="1400" dirty="0"/>
              <a:t>Πρακτικές του Κινητού Παγκοσμίου Ιστού έκδοση 1.0 (</a:t>
            </a:r>
            <a:r>
              <a:rPr lang="el-GR" sz="1400" dirty="0" err="1"/>
              <a:t>Mobile</a:t>
            </a:r>
            <a:r>
              <a:rPr lang="el-GR" sz="1400" dirty="0"/>
              <a:t> Web </a:t>
            </a:r>
            <a:r>
              <a:rPr lang="el-GR" sz="1400" dirty="0" err="1"/>
              <a:t>Best</a:t>
            </a:r>
            <a:r>
              <a:rPr lang="el-GR" sz="1400" dirty="0"/>
              <a:t> </a:t>
            </a:r>
            <a:r>
              <a:rPr lang="el-GR" sz="1400" dirty="0" err="1"/>
              <a:t>Practices</a:t>
            </a:r>
            <a:r>
              <a:rPr lang="el-GR" sz="1400" dirty="0"/>
              <a:t> 1.0) http://www.w3.org/TR/mobile-bp/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l-GR" sz="1400" dirty="0" smtClean="0"/>
              <a:t>Βέλτιστες </a:t>
            </a:r>
            <a:r>
              <a:rPr lang="el-GR" sz="1400" dirty="0"/>
              <a:t>Πρακτικές Εφαρμογών Κινητού Παγκόσμιου Ιστού (</a:t>
            </a:r>
            <a:r>
              <a:rPr lang="el-GR" sz="1400" dirty="0" err="1"/>
              <a:t>Mobile</a:t>
            </a:r>
            <a:r>
              <a:rPr lang="el-GR" sz="1400" dirty="0"/>
              <a:t> Web </a:t>
            </a:r>
            <a:r>
              <a:rPr lang="el-GR" sz="1400" dirty="0" err="1"/>
              <a:t>Application</a:t>
            </a:r>
            <a:r>
              <a:rPr lang="el-GR" sz="1400" dirty="0"/>
              <a:t> </a:t>
            </a:r>
            <a:r>
              <a:rPr lang="el-GR" sz="1400" dirty="0" err="1"/>
              <a:t>Best</a:t>
            </a:r>
            <a:r>
              <a:rPr lang="el-GR" sz="1400" dirty="0"/>
              <a:t> </a:t>
            </a:r>
            <a:r>
              <a:rPr lang="el-GR" sz="1400" dirty="0" err="1"/>
              <a:t>Practices</a:t>
            </a:r>
            <a:r>
              <a:rPr lang="el-GR" sz="1400" dirty="0"/>
              <a:t>) http://www.w3.org/TR/mwabp/</a:t>
            </a:r>
          </a:p>
          <a:p>
            <a:pPr marL="137160" indent="0">
              <a:buClr>
                <a:srgbClr val="FF0000"/>
              </a:buClr>
              <a:buNone/>
            </a:pPr>
            <a:r>
              <a:rPr lang="el-GR" sz="1400" dirty="0"/>
              <a:t>Στην περίπτωση που κρίνεται απαραίτητο, οι υπεύθυνοι δημοσιότητας των προγραμμάτων μπορούν να επικοινωνούν και με τους αντιπροσωπευτικούς φορείς των Ατόμων με Αναπηρία ( π.χ. </a:t>
            </a:r>
            <a:r>
              <a:rPr lang="el-GR" sz="1400" dirty="0" err="1"/>
              <a:t>ΕΣΑμεΑ</a:t>
            </a:r>
            <a:r>
              <a:rPr lang="el-GR" sz="1400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788611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 algn="ctr">
              <a:buNone/>
            </a:pPr>
            <a:endParaRPr lang="el-GR" b="1" dirty="0" smtClean="0"/>
          </a:p>
          <a:p>
            <a:pPr marL="137160" indent="0" algn="ctr">
              <a:buNone/>
            </a:pPr>
            <a:endParaRPr lang="el-GR" b="1" dirty="0"/>
          </a:p>
          <a:p>
            <a:pPr marL="137160" indent="0" algn="ctr">
              <a:buNone/>
            </a:pPr>
            <a:endParaRPr lang="el-GR" b="1" dirty="0" smtClean="0"/>
          </a:p>
          <a:p>
            <a:pPr marL="137160" indent="0" algn="ctr">
              <a:buNone/>
            </a:pPr>
            <a:r>
              <a:rPr lang="el-GR" b="1" dirty="0" smtClean="0"/>
              <a:t>Ευχαριστώ πολύ!</a:t>
            </a:r>
            <a:endParaRPr lang="el-GR" b="1" dirty="0"/>
          </a:p>
        </p:txBody>
      </p:sp>
    </p:spTree>
    <p:extLst>
      <p:ext uri="{BB962C8B-B14F-4D97-AF65-F5344CB8AC3E}">
        <p14:creationId xmlns:p14="http://schemas.microsoft.com/office/powerpoint/2010/main" val="1603958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ln>
            <a:solidFill>
              <a:srgbClr val="FF3399"/>
            </a:solidFill>
          </a:ln>
        </p:spPr>
        <p:txBody>
          <a:bodyPr>
            <a:normAutofit/>
          </a:bodyPr>
          <a:lstStyle/>
          <a:p>
            <a:r>
              <a:rPr lang="el-GR" sz="2400" dirty="0" smtClean="0">
                <a:solidFill>
                  <a:schemeClr val="tx2"/>
                </a:solidFill>
                <a:effectLst/>
              </a:rPr>
              <a:t>Λογότυπο</a:t>
            </a:r>
            <a:r>
              <a:rPr lang="el-GR" sz="2400" dirty="0" smtClean="0">
                <a:solidFill>
                  <a:schemeClr val="tx2"/>
                </a:solidFill>
              </a:rPr>
              <a:t> </a:t>
            </a:r>
            <a:r>
              <a:rPr lang="el-GR" sz="2400" dirty="0" smtClean="0">
                <a:solidFill>
                  <a:schemeClr val="tx2"/>
                </a:solidFill>
                <a:effectLst/>
              </a:rPr>
              <a:t>ΕΣΠΑ</a:t>
            </a:r>
            <a:endParaRPr lang="el-GR" sz="2400" dirty="0">
              <a:solidFill>
                <a:schemeClr val="tx2"/>
              </a:solidFill>
              <a:effectLst/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100" y="1644626"/>
            <a:ext cx="3186836" cy="1956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065" y="4005065"/>
            <a:ext cx="3195871" cy="195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Ορθογώνιο 3"/>
          <p:cNvSpPr/>
          <p:nvPr/>
        </p:nvSpPr>
        <p:spPr>
          <a:xfrm>
            <a:off x="4139952" y="162880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l-GR" b="1" dirty="0">
                <a:solidFill>
                  <a:schemeClr val="bg2">
                    <a:lumMod val="25000"/>
                  </a:schemeClr>
                </a:solidFill>
              </a:rPr>
              <a:t>Ε</a:t>
            </a:r>
            <a:r>
              <a:rPr lang="el-GR" b="1" dirty="0" smtClean="0">
                <a:solidFill>
                  <a:schemeClr val="bg2">
                    <a:lumMod val="25000"/>
                  </a:schemeClr>
                </a:solidFill>
              </a:rPr>
              <a:t>κτύπωση</a:t>
            </a:r>
            <a:r>
              <a:rPr lang="el-GR" dirty="0" smtClean="0">
                <a:solidFill>
                  <a:schemeClr val="bg2">
                    <a:lumMod val="25000"/>
                  </a:schemeClr>
                </a:solidFill>
              </a:rPr>
              <a:t>:</a:t>
            </a:r>
          </a:p>
          <a:p>
            <a:r>
              <a:rPr lang="en-US" dirty="0" smtClean="0">
                <a:solidFill>
                  <a:srgbClr val="0033CC"/>
                </a:solidFill>
              </a:rPr>
              <a:t>PANTONE </a:t>
            </a:r>
            <a:r>
              <a:rPr lang="en-US" dirty="0">
                <a:solidFill>
                  <a:srgbClr val="0033CC"/>
                </a:solidFill>
              </a:rPr>
              <a:t>Reflex </a:t>
            </a:r>
            <a:r>
              <a:rPr lang="en-US" dirty="0" smtClean="0">
                <a:solidFill>
                  <a:srgbClr val="0033CC"/>
                </a:solidFill>
              </a:rPr>
              <a:t>Blue</a:t>
            </a:r>
            <a:r>
              <a:rPr lang="el-GR" dirty="0" smtClean="0">
                <a:solidFill>
                  <a:srgbClr val="0033CC"/>
                </a:solidFill>
              </a:rPr>
              <a:t> </a:t>
            </a:r>
          </a:p>
          <a:p>
            <a:r>
              <a:rPr lang="es-ES" dirty="0" smtClean="0">
                <a:solidFill>
                  <a:srgbClr val="0033CC"/>
                </a:solidFill>
              </a:rPr>
              <a:t>C </a:t>
            </a:r>
            <a:r>
              <a:rPr lang="es-ES" dirty="0">
                <a:solidFill>
                  <a:srgbClr val="0033CC"/>
                </a:solidFill>
              </a:rPr>
              <a:t>100 M 80 Y 0 K 0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endParaRPr lang="el-GR" dirty="0" smtClean="0">
              <a:solidFill>
                <a:srgbClr val="0033CC"/>
              </a:solidFill>
            </a:endParaRPr>
          </a:p>
          <a:p>
            <a:r>
              <a:rPr lang="en-US" dirty="0" smtClean="0">
                <a:solidFill>
                  <a:srgbClr val="FF0000"/>
                </a:solidFill>
              </a:rPr>
              <a:t>PANTONE </a:t>
            </a:r>
            <a:r>
              <a:rPr lang="en-US" dirty="0">
                <a:solidFill>
                  <a:srgbClr val="FF0000"/>
                </a:solidFill>
              </a:rPr>
              <a:t>Bright </a:t>
            </a:r>
            <a:r>
              <a:rPr lang="en-US" dirty="0" smtClean="0">
                <a:solidFill>
                  <a:srgbClr val="FF0000"/>
                </a:solidFill>
              </a:rPr>
              <a:t>Red</a:t>
            </a:r>
            <a:r>
              <a:rPr lang="el-GR" dirty="0" smtClean="0">
                <a:solidFill>
                  <a:srgbClr val="FF0000"/>
                </a:solidFill>
              </a:rPr>
              <a:t>,</a:t>
            </a:r>
          </a:p>
          <a:p>
            <a:r>
              <a:rPr lang="es-ES" dirty="0">
                <a:solidFill>
                  <a:srgbClr val="FF0000"/>
                </a:solidFill>
              </a:rPr>
              <a:t>C 5 M 100 Y 100 K 0</a:t>
            </a:r>
            <a:endParaRPr lang="el-GR" dirty="0" smtClean="0">
              <a:solidFill>
                <a:srgbClr val="FF0000"/>
              </a:solidFill>
            </a:endParaRPr>
          </a:p>
          <a:p>
            <a:r>
              <a:rPr lang="el-GR" b="1" dirty="0" smtClean="0">
                <a:solidFill>
                  <a:schemeClr val="bg2">
                    <a:lumMod val="25000"/>
                  </a:schemeClr>
                </a:solidFill>
              </a:rPr>
              <a:t>Internet /ηλεκτρονικά μέσα</a:t>
            </a:r>
            <a:endParaRPr lang="el-GR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pt-BR" dirty="0" smtClean="0">
                <a:solidFill>
                  <a:schemeClr val="bg2">
                    <a:lumMod val="25000"/>
                  </a:schemeClr>
                </a:solidFill>
              </a:rPr>
              <a:t>R </a:t>
            </a:r>
            <a:r>
              <a:rPr lang="pt-BR" dirty="0">
                <a:solidFill>
                  <a:schemeClr val="bg2">
                    <a:lumMod val="25000"/>
                  </a:schemeClr>
                </a:solidFill>
              </a:rPr>
              <a:t>0 G 51 B 153 </a:t>
            </a:r>
            <a:endParaRPr lang="el-GR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pt-BR" dirty="0" smtClean="0">
                <a:solidFill>
                  <a:schemeClr val="bg2">
                    <a:lumMod val="25000"/>
                  </a:schemeClr>
                </a:solidFill>
              </a:rPr>
              <a:t>R </a:t>
            </a:r>
            <a:r>
              <a:rPr lang="pt-BR" dirty="0">
                <a:solidFill>
                  <a:schemeClr val="bg2">
                    <a:lumMod val="25000"/>
                  </a:schemeClr>
                </a:solidFill>
              </a:rPr>
              <a:t>255 G 0 B 0</a:t>
            </a:r>
            <a:endParaRPr lang="el-GR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Ορθογώνιο 4"/>
          <p:cNvSpPr/>
          <p:nvPr/>
        </p:nvSpPr>
        <p:spPr>
          <a:xfrm>
            <a:off x="4355976" y="4613658"/>
            <a:ext cx="30428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PANTONE Neutral Black 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C</a:t>
            </a:r>
            <a:endParaRPr lang="el-GR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K 100</a:t>
            </a:r>
            <a:endParaRPr lang="el-GR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902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8075240" cy="850106"/>
          </a:xfrm>
          <a:ln>
            <a:solidFill>
              <a:srgbClr val="FF3399"/>
            </a:solidFill>
          </a:ln>
        </p:spPr>
        <p:txBody>
          <a:bodyPr>
            <a:normAutofit/>
          </a:bodyPr>
          <a:lstStyle/>
          <a:p>
            <a:r>
              <a:rPr lang="el-GR" sz="2400" dirty="0">
                <a:solidFill>
                  <a:schemeClr val="tx1"/>
                </a:solidFill>
              </a:rPr>
              <a:t>Ελληνική σημαία</a:t>
            </a: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329158"/>
            <a:ext cx="6768752" cy="5364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1006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ln>
            <a:solidFill>
              <a:srgbClr val="FF3399"/>
            </a:solidFill>
          </a:ln>
        </p:spPr>
        <p:txBody>
          <a:bodyPr>
            <a:normAutofit/>
          </a:bodyPr>
          <a:lstStyle/>
          <a:p>
            <a:r>
              <a:rPr lang="el-GR" sz="2400" dirty="0">
                <a:solidFill>
                  <a:schemeClr val="tx1"/>
                </a:solidFill>
              </a:rPr>
              <a:t>Κάθετη </a:t>
            </a:r>
            <a:r>
              <a:rPr lang="el-GR" sz="2400" dirty="0" smtClean="0">
                <a:solidFill>
                  <a:schemeClr val="tx1"/>
                </a:solidFill>
              </a:rPr>
              <a:t>&amp; οριζόντια διάταξη </a:t>
            </a:r>
            <a:r>
              <a:rPr lang="el-GR" sz="2400" dirty="0">
                <a:solidFill>
                  <a:schemeClr val="tx1"/>
                </a:solidFill>
              </a:rPr>
              <a:t>σημαίας ΕΕ και αναφοράς Ταμείων</a:t>
            </a:r>
          </a:p>
        </p:txBody>
      </p:sp>
      <p:pic>
        <p:nvPicPr>
          <p:cNvPr id="1229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3966" y="1910530"/>
            <a:ext cx="2636020" cy="1734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8" y="4509120"/>
            <a:ext cx="2505075" cy="164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Ορθογώνιο 3"/>
          <p:cNvSpPr/>
          <p:nvPr/>
        </p:nvSpPr>
        <p:spPr>
          <a:xfrm>
            <a:off x="3491880" y="5521109"/>
            <a:ext cx="315009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b="1" dirty="0">
                <a:solidFill>
                  <a:schemeClr val="bg2">
                    <a:lumMod val="25000"/>
                  </a:schemeClr>
                </a:solidFill>
              </a:rPr>
              <a:t>Ευρωπαϊκή Ένωση</a:t>
            </a:r>
          </a:p>
          <a:p>
            <a:r>
              <a:rPr lang="el-GR" sz="1600" dirty="0" smtClean="0">
                <a:solidFill>
                  <a:schemeClr val="bg2">
                    <a:lumMod val="25000"/>
                  </a:schemeClr>
                </a:solidFill>
              </a:rPr>
              <a:t>Ταμείο </a:t>
            </a:r>
            <a:r>
              <a:rPr lang="el-GR" sz="1600" dirty="0">
                <a:solidFill>
                  <a:schemeClr val="bg2">
                    <a:lumMod val="25000"/>
                  </a:schemeClr>
                </a:solidFill>
              </a:rPr>
              <a:t>Συνοχής</a:t>
            </a:r>
          </a:p>
        </p:txBody>
      </p:sp>
      <p:sp>
        <p:nvSpPr>
          <p:cNvPr id="11" name="Ορθογώνιο 10"/>
          <p:cNvSpPr/>
          <p:nvPr/>
        </p:nvSpPr>
        <p:spPr>
          <a:xfrm>
            <a:off x="5219328" y="3645024"/>
            <a:ext cx="288106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2200" b="1" dirty="0">
                <a:solidFill>
                  <a:schemeClr val="bg2">
                    <a:lumMod val="25000"/>
                  </a:schemeClr>
                </a:solidFill>
              </a:rPr>
              <a:t>Ευρωπαϊκή Ένωση</a:t>
            </a:r>
          </a:p>
          <a:p>
            <a:pPr algn="ctr"/>
            <a:r>
              <a:rPr lang="el-GR" sz="1600" dirty="0" smtClean="0">
                <a:solidFill>
                  <a:schemeClr val="bg2">
                    <a:lumMod val="25000"/>
                  </a:schemeClr>
                </a:solidFill>
              </a:rPr>
              <a:t>Ταμείο </a:t>
            </a:r>
            <a:r>
              <a:rPr lang="el-GR" sz="1600" dirty="0">
                <a:solidFill>
                  <a:schemeClr val="bg2">
                    <a:lumMod val="25000"/>
                  </a:schemeClr>
                </a:solidFill>
              </a:rPr>
              <a:t>Συνοχής</a:t>
            </a:r>
          </a:p>
        </p:txBody>
      </p:sp>
    </p:spTree>
    <p:extLst>
      <p:ext uri="{BB962C8B-B14F-4D97-AF65-F5344CB8AC3E}">
        <p14:creationId xmlns:p14="http://schemas.microsoft.com/office/powerpoint/2010/main" val="3697226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  <a:ln>
            <a:solidFill>
              <a:srgbClr val="FF3399"/>
            </a:solidFill>
          </a:ln>
        </p:spPr>
        <p:txBody>
          <a:bodyPr>
            <a:normAutofit fontScale="90000"/>
          </a:bodyPr>
          <a:lstStyle/>
          <a:p>
            <a:r>
              <a:rPr lang="el-GR" sz="2700" dirty="0" smtClean="0">
                <a:solidFill>
                  <a:schemeClr val="tx1"/>
                </a:solidFill>
              </a:rPr>
              <a:t/>
            </a:r>
            <a:br>
              <a:rPr lang="el-GR" sz="2700" dirty="0" smtClean="0">
                <a:solidFill>
                  <a:schemeClr val="tx1"/>
                </a:solidFill>
              </a:rPr>
            </a:br>
            <a:r>
              <a:rPr lang="el-GR" sz="2700" dirty="0" smtClean="0">
                <a:solidFill>
                  <a:schemeClr val="tx1"/>
                </a:solidFill>
                <a:effectLst/>
              </a:rPr>
              <a:t>Υποχρεώσεις </a:t>
            </a:r>
            <a:r>
              <a:rPr lang="el-GR" sz="2700" dirty="0">
                <a:solidFill>
                  <a:schemeClr val="tx1"/>
                </a:solidFill>
                <a:effectLst/>
              </a:rPr>
              <a:t>Δικαιούχων:</a:t>
            </a:r>
            <a:br>
              <a:rPr lang="el-GR" sz="2700" dirty="0">
                <a:solidFill>
                  <a:schemeClr val="tx1"/>
                </a:solidFill>
                <a:effectLst/>
              </a:rPr>
            </a:br>
            <a:r>
              <a:rPr lang="el-GR" sz="2700" dirty="0">
                <a:solidFill>
                  <a:schemeClr val="tx1"/>
                </a:solidFill>
                <a:effectLst/>
              </a:rPr>
              <a:t>Τυπογραφία</a:t>
            </a:r>
            <a:r>
              <a:rPr lang="el-GR" dirty="0">
                <a:effectLst/>
              </a:rPr>
              <a:t/>
            </a:r>
            <a:br>
              <a:rPr lang="el-GR" dirty="0">
                <a:effectLst/>
              </a:rPr>
            </a:br>
            <a:endParaRPr lang="el-GR" dirty="0">
              <a:effectLst/>
            </a:endParaRP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259528" y="1622241"/>
            <a:ext cx="8229600" cy="4709160"/>
          </a:xfrm>
        </p:spPr>
        <p:txBody>
          <a:bodyPr>
            <a:normAutofit fontScale="70000" lnSpcReduction="20000"/>
          </a:bodyPr>
          <a:lstStyle/>
          <a:p>
            <a:pPr marL="137160" indent="0">
              <a:buNone/>
            </a:pPr>
            <a:r>
              <a:rPr lang="en-US" sz="62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r>
              <a:rPr lang="el-GR" sz="45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l-GR" b="1" dirty="0" smtClean="0">
                <a:solidFill>
                  <a:schemeClr val="bg2">
                    <a:lumMod val="25000"/>
                  </a:schemeClr>
                </a:solidFill>
              </a:rPr>
              <a:t>			</a:t>
            </a:r>
          </a:p>
          <a:p>
            <a:pPr marL="137160" indent="0">
              <a:buNone/>
            </a:pPr>
            <a:endParaRPr lang="el-GR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137160" indent="0">
              <a:buNone/>
            </a:pPr>
            <a:r>
              <a:rPr lang="en-US" sz="6200" b="1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</a:rPr>
              <a:t>Calibri</a:t>
            </a:r>
          </a:p>
          <a:p>
            <a:pPr marL="137160" indent="0">
              <a:buNone/>
            </a:pPr>
            <a:endParaRPr lang="el-GR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137160" indent="0">
              <a:buNone/>
            </a:pPr>
            <a:r>
              <a:rPr lang="en-US" sz="5500" b="1" dirty="0" smtClean="0">
                <a:solidFill>
                  <a:schemeClr val="bg2">
                    <a:lumMod val="25000"/>
                  </a:schemeClr>
                </a:solidFill>
                <a:latin typeface="Garamond" panose="02020404030301010803" pitchFamily="18" charset="0"/>
              </a:rPr>
              <a:t>Garamond</a:t>
            </a:r>
            <a:endParaRPr lang="en-US" sz="5500" b="1" dirty="0">
              <a:solidFill>
                <a:schemeClr val="bg2">
                  <a:lumMod val="25000"/>
                </a:schemeClr>
              </a:solidFill>
              <a:latin typeface="Garamond" panose="02020404030301010803" pitchFamily="18" charset="0"/>
            </a:endParaRPr>
          </a:p>
          <a:p>
            <a:pPr marL="137160" indent="0">
              <a:buNone/>
            </a:pPr>
            <a:endParaRPr lang="el-GR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137160" indent="0">
              <a:buNone/>
            </a:pPr>
            <a:r>
              <a:rPr lang="en-US" sz="5500" b="1" dirty="0" err="1" smtClean="0">
                <a:solidFill>
                  <a:schemeClr val="bg2">
                    <a:lumMod val="25000"/>
                  </a:schemeClr>
                </a:solidFill>
                <a:latin typeface="Trebuchet MS" panose="020B0603020202020204" pitchFamily="34" charset="0"/>
              </a:rPr>
              <a:t>Trebouchet</a:t>
            </a:r>
            <a:endParaRPr lang="en-US" sz="5500" b="1" dirty="0">
              <a:solidFill>
                <a:schemeClr val="bg2">
                  <a:lumMod val="25000"/>
                </a:schemeClr>
              </a:solidFill>
              <a:latin typeface="Trebuchet MS" panose="020B0603020202020204" pitchFamily="34" charset="0"/>
            </a:endParaRPr>
          </a:p>
          <a:p>
            <a:pPr marL="137160" indent="0">
              <a:buNone/>
            </a:pPr>
            <a:endParaRPr lang="el-GR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137160" indent="0">
              <a:buNone/>
            </a:pPr>
            <a:r>
              <a:rPr lang="en-US" sz="5500" b="1" dirty="0" smtClean="0">
                <a:solidFill>
                  <a:schemeClr val="bg2">
                    <a:lumMod val="25000"/>
                  </a:schemeClr>
                </a:solidFill>
              </a:rPr>
              <a:t>Ubuntu</a:t>
            </a:r>
            <a:endParaRPr lang="en-US" sz="55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Ορθογώνιο 3"/>
          <p:cNvSpPr/>
          <p:nvPr/>
        </p:nvSpPr>
        <p:spPr>
          <a:xfrm>
            <a:off x="467544" y="503094"/>
            <a:ext cx="82809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l-GR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Ορθογώνιο 4"/>
          <p:cNvSpPr/>
          <p:nvPr/>
        </p:nvSpPr>
        <p:spPr>
          <a:xfrm>
            <a:off x="3491880" y="1556792"/>
            <a:ext cx="4608512" cy="3693319"/>
          </a:xfrm>
          <a:prstGeom prst="rect">
            <a:avLst/>
          </a:prstGeom>
          <a:gradFill flip="none" rotWithShape="1">
            <a:gsLst>
              <a:gs pos="0">
                <a:srgbClr val="F6BCBD">
                  <a:shade val="30000"/>
                  <a:satMod val="115000"/>
                </a:srgbClr>
              </a:gs>
              <a:gs pos="50000">
                <a:srgbClr val="F6BCBD">
                  <a:shade val="67500"/>
                  <a:satMod val="115000"/>
                </a:srgbClr>
              </a:gs>
              <a:gs pos="100000">
                <a:srgbClr val="F6BCBD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rgbClr val="FF3399"/>
            </a:solidFill>
          </a:ln>
        </p:spPr>
        <p:txBody>
          <a:bodyPr wrap="square">
            <a:spAutoFit/>
          </a:bodyPr>
          <a:lstStyle/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l-GR" b="1" dirty="0" smtClean="0">
                <a:solidFill>
                  <a:schemeClr val="bg2">
                    <a:lumMod val="25000"/>
                  </a:schemeClr>
                </a:solidFill>
              </a:rPr>
              <a:t>Όχι</a:t>
            </a:r>
            <a:r>
              <a:rPr lang="el-GR" dirty="0" smtClean="0">
                <a:solidFill>
                  <a:schemeClr val="bg2">
                    <a:lumMod val="25000"/>
                  </a:schemeClr>
                </a:solidFill>
              </a:rPr>
              <a:t> πλάγιες </a:t>
            </a:r>
            <a:r>
              <a:rPr lang="el-GR" dirty="0">
                <a:solidFill>
                  <a:schemeClr val="bg2">
                    <a:lumMod val="25000"/>
                  </a:schemeClr>
                </a:solidFill>
              </a:rPr>
              <a:t>ή υπογραμμισμένες </a:t>
            </a:r>
            <a:r>
              <a:rPr lang="el-GR" b="1" dirty="0" smtClean="0">
                <a:solidFill>
                  <a:schemeClr val="bg2">
                    <a:lumMod val="25000"/>
                  </a:schemeClr>
                </a:solidFill>
              </a:rPr>
              <a:t>παραλλαγές</a:t>
            </a:r>
            <a:r>
              <a:rPr lang="el-GR" dirty="0" smtClean="0">
                <a:solidFill>
                  <a:schemeClr val="bg2">
                    <a:lumMod val="25000"/>
                  </a:schemeClr>
                </a:solidFill>
              </a:rPr>
              <a:t> ή χρήση </a:t>
            </a:r>
            <a:r>
              <a:rPr lang="el-GR" dirty="0">
                <a:solidFill>
                  <a:schemeClr val="bg2">
                    <a:lumMod val="25000"/>
                  </a:schemeClr>
                </a:solidFill>
              </a:rPr>
              <a:t>ειδικών </a:t>
            </a:r>
            <a:r>
              <a:rPr lang="el-GR" dirty="0" smtClean="0">
                <a:solidFill>
                  <a:schemeClr val="bg2">
                    <a:lumMod val="25000"/>
                  </a:schemeClr>
                </a:solidFill>
              </a:rPr>
              <a:t>εφέ</a:t>
            </a: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v"/>
            </a:pPr>
            <a:endParaRPr lang="el-GR" dirty="0">
              <a:solidFill>
                <a:schemeClr val="bg2">
                  <a:lumMod val="25000"/>
                </a:schemeClr>
              </a:solidFill>
            </a:endParaRP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l-GR" dirty="0" smtClean="0">
                <a:solidFill>
                  <a:schemeClr val="bg2">
                    <a:lumMod val="25000"/>
                  </a:schemeClr>
                </a:solidFill>
              </a:rPr>
              <a:t>Το κείμενο να </a:t>
            </a:r>
          </a:p>
          <a:p>
            <a:pPr>
              <a:buClr>
                <a:srgbClr val="FF0000"/>
              </a:buClr>
            </a:pPr>
            <a:r>
              <a:rPr lang="el-GR" b="1" dirty="0" smtClean="0">
                <a:solidFill>
                  <a:schemeClr val="bg2">
                    <a:lumMod val="25000"/>
                  </a:schemeClr>
                </a:solidFill>
              </a:rPr>
              <a:t>    μην</a:t>
            </a:r>
            <a:r>
              <a:rPr lang="el-GR" dirty="0" smtClean="0">
                <a:solidFill>
                  <a:schemeClr val="bg2">
                    <a:lumMod val="25000"/>
                  </a:schemeClr>
                </a:solidFill>
              </a:rPr>
              <a:t>  </a:t>
            </a:r>
            <a:r>
              <a:rPr lang="el-GR" b="1" dirty="0" smtClean="0">
                <a:solidFill>
                  <a:schemeClr val="bg2">
                    <a:lumMod val="25000"/>
                  </a:schemeClr>
                </a:solidFill>
              </a:rPr>
              <a:t>παρεμποδίζει</a:t>
            </a:r>
            <a:r>
              <a:rPr lang="el-GR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l-GR" dirty="0">
                <a:solidFill>
                  <a:schemeClr val="bg2">
                    <a:lumMod val="25000"/>
                  </a:schemeClr>
                </a:solidFill>
              </a:rPr>
              <a:t>το έμβλημα </a:t>
            </a:r>
            <a:endParaRPr lang="el-GR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buClr>
                <a:srgbClr val="FF0000"/>
              </a:buClr>
            </a:pPr>
            <a:r>
              <a:rPr lang="el-GR" dirty="0" smtClean="0">
                <a:solidFill>
                  <a:schemeClr val="bg2">
                    <a:lumMod val="25000"/>
                  </a:schemeClr>
                </a:solidFill>
              </a:rPr>
              <a:t>    της Ένωσης </a:t>
            </a:r>
            <a:r>
              <a:rPr lang="el-GR" dirty="0">
                <a:solidFill>
                  <a:schemeClr val="bg2">
                    <a:lumMod val="25000"/>
                  </a:schemeClr>
                </a:solidFill>
              </a:rPr>
              <a:t>κατά κανένα τρόπο</a:t>
            </a:r>
            <a:r>
              <a:rPr lang="el-GR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v"/>
            </a:pPr>
            <a:endParaRPr lang="el-GR" dirty="0">
              <a:solidFill>
                <a:schemeClr val="bg2">
                  <a:lumMod val="25000"/>
                </a:schemeClr>
              </a:solidFill>
            </a:endParaRP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l-GR" dirty="0" smtClean="0">
                <a:solidFill>
                  <a:schemeClr val="bg2">
                    <a:lumMod val="25000"/>
                  </a:schemeClr>
                </a:solidFill>
              </a:rPr>
              <a:t>Χαρακτήρες </a:t>
            </a:r>
            <a:r>
              <a:rPr lang="el-GR" b="1" dirty="0" smtClean="0">
                <a:solidFill>
                  <a:schemeClr val="bg2">
                    <a:lumMod val="25000"/>
                  </a:schemeClr>
                </a:solidFill>
              </a:rPr>
              <a:t>ανάλογου μεγέθους με το </a:t>
            </a:r>
            <a:r>
              <a:rPr lang="el-GR" dirty="0" smtClean="0">
                <a:solidFill>
                  <a:schemeClr val="bg2">
                    <a:lumMod val="25000"/>
                  </a:schemeClr>
                </a:solidFill>
              </a:rPr>
              <a:t>έμβλημα</a:t>
            </a: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v"/>
            </a:pPr>
            <a:endParaRPr lang="el-GR" dirty="0">
              <a:solidFill>
                <a:schemeClr val="bg2">
                  <a:lumMod val="25000"/>
                </a:schemeClr>
              </a:solidFill>
            </a:endParaRP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l-GR" b="1" dirty="0" smtClean="0">
                <a:solidFill>
                  <a:schemeClr val="bg2">
                    <a:lumMod val="25000"/>
                  </a:schemeClr>
                </a:solidFill>
              </a:rPr>
              <a:t>Χρώμα χαρακτήρων </a:t>
            </a:r>
            <a:r>
              <a:rPr lang="el-GR" dirty="0" smtClean="0">
                <a:solidFill>
                  <a:schemeClr val="bg2">
                    <a:lumMod val="25000"/>
                  </a:schemeClr>
                </a:solidFill>
              </a:rPr>
              <a:t>: </a:t>
            </a:r>
            <a:r>
              <a:rPr lang="el-GR" dirty="0">
                <a:solidFill>
                  <a:schemeClr val="bg2">
                    <a:lumMod val="25000"/>
                  </a:schemeClr>
                </a:solidFill>
              </a:rPr>
              <a:t>μπλε (</a:t>
            </a:r>
            <a:r>
              <a:rPr lang="el-GR" dirty="0" err="1">
                <a:solidFill>
                  <a:schemeClr val="bg2">
                    <a:lumMod val="25000"/>
                  </a:schemeClr>
                </a:solidFill>
              </a:rPr>
              <a:t>Reflex</a:t>
            </a:r>
            <a:r>
              <a:rPr lang="el-GR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l-GR" dirty="0" err="1">
                <a:solidFill>
                  <a:schemeClr val="bg2">
                    <a:lumMod val="25000"/>
                  </a:schemeClr>
                </a:solidFill>
              </a:rPr>
              <a:t>Blue</a:t>
            </a:r>
            <a:r>
              <a:rPr lang="el-GR" dirty="0">
                <a:solidFill>
                  <a:schemeClr val="bg2">
                    <a:lumMod val="25000"/>
                  </a:schemeClr>
                </a:solidFill>
              </a:rPr>
              <a:t>), μαύρο ή λευκό, ανάλογα με το φόντο</a:t>
            </a:r>
          </a:p>
        </p:txBody>
      </p:sp>
    </p:spTree>
    <p:extLst>
      <p:ext uri="{BB962C8B-B14F-4D97-AF65-F5344CB8AC3E}">
        <p14:creationId xmlns:p14="http://schemas.microsoft.com/office/powerpoint/2010/main" val="738790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ln>
            <a:solidFill>
              <a:srgbClr val="FF3399"/>
            </a:solidFill>
          </a:ln>
        </p:spPr>
        <p:txBody>
          <a:bodyPr>
            <a:normAutofit/>
          </a:bodyPr>
          <a:lstStyle/>
          <a:p>
            <a:r>
              <a:rPr lang="el-GR" sz="2400" dirty="0" smtClean="0">
                <a:solidFill>
                  <a:schemeClr val="bg2">
                    <a:lumMod val="25000"/>
                  </a:schemeClr>
                </a:solidFill>
                <a:effectLst/>
              </a:rPr>
              <a:t>Υποχρεώσεις Δικαιούχων:</a:t>
            </a:r>
            <a:br>
              <a:rPr lang="el-GR" sz="2400" dirty="0" smtClean="0">
                <a:solidFill>
                  <a:schemeClr val="bg2">
                    <a:lumMod val="25000"/>
                  </a:schemeClr>
                </a:solidFill>
                <a:effectLst/>
              </a:rPr>
            </a:br>
            <a:r>
              <a:rPr lang="el-GR" sz="2400" dirty="0" smtClean="0">
                <a:solidFill>
                  <a:schemeClr val="bg2">
                    <a:lumMod val="25000"/>
                  </a:schemeClr>
                </a:solidFill>
                <a:effectLst/>
              </a:rPr>
              <a:t>Προσκλήσεις/Προκηρύξεις </a:t>
            </a:r>
            <a:r>
              <a:rPr lang="el-GR" sz="2400" dirty="0">
                <a:solidFill>
                  <a:schemeClr val="bg2">
                    <a:lumMod val="25000"/>
                  </a:schemeClr>
                </a:solidFill>
                <a:effectLst/>
              </a:rPr>
              <a:t>στον Τύπο</a:t>
            </a: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>
            <a:normAutofit/>
          </a:bodyPr>
          <a:lstStyle/>
          <a:p>
            <a:pPr>
              <a:buClr>
                <a:srgbClr val="92D050"/>
              </a:buClr>
              <a:buSzPct val="75000"/>
              <a:buFont typeface="Wingdings" panose="05000000000000000000" pitchFamily="2" charset="2"/>
              <a:buChar char="v"/>
            </a:pPr>
            <a:r>
              <a:rPr lang="el-GR" sz="1800" b="1" dirty="0" smtClean="0">
                <a:solidFill>
                  <a:schemeClr val="bg2">
                    <a:lumMod val="25000"/>
                  </a:schemeClr>
                </a:solidFill>
              </a:rPr>
              <a:t>έμβλημα Ευρωπαϊκής </a:t>
            </a:r>
            <a:r>
              <a:rPr lang="el-GR" sz="1800" b="1" dirty="0">
                <a:solidFill>
                  <a:schemeClr val="bg2">
                    <a:lumMod val="25000"/>
                  </a:schemeClr>
                </a:solidFill>
              </a:rPr>
              <a:t>Ένωσης </a:t>
            </a:r>
            <a:r>
              <a:rPr lang="el-GR" sz="1800" b="1" dirty="0" smtClean="0">
                <a:solidFill>
                  <a:schemeClr val="bg2">
                    <a:lumMod val="25000"/>
                  </a:schemeClr>
                </a:solidFill>
              </a:rPr>
              <a:t>, </a:t>
            </a:r>
          </a:p>
          <a:p>
            <a:pPr>
              <a:buClr>
                <a:srgbClr val="92D050"/>
              </a:buClr>
              <a:buSzPct val="75000"/>
              <a:buFont typeface="Wingdings" panose="05000000000000000000" pitchFamily="2" charset="2"/>
              <a:buChar char="v"/>
            </a:pPr>
            <a:r>
              <a:rPr lang="el-GR" sz="1800" b="1" dirty="0" smtClean="0">
                <a:solidFill>
                  <a:schemeClr val="bg2">
                    <a:lumMod val="25000"/>
                  </a:schemeClr>
                </a:solidFill>
              </a:rPr>
              <a:t>αναφορά </a:t>
            </a:r>
            <a:r>
              <a:rPr lang="el-GR" sz="1800" b="1" dirty="0">
                <a:solidFill>
                  <a:schemeClr val="bg2">
                    <a:lumMod val="25000"/>
                  </a:schemeClr>
                </a:solidFill>
              </a:rPr>
              <a:t>στην Ευρωπαϊκή Ένωση και το αντίστοιχο Ταμείο </a:t>
            </a:r>
            <a:r>
              <a:rPr lang="el-GR" sz="1800" b="1" dirty="0" smtClean="0">
                <a:solidFill>
                  <a:schemeClr val="bg2">
                    <a:lumMod val="25000"/>
                  </a:schemeClr>
                </a:solidFill>
              </a:rPr>
              <a:t>χρηματοδότησης </a:t>
            </a:r>
            <a:r>
              <a:rPr lang="el-GR" sz="1800" b="1" dirty="0">
                <a:solidFill>
                  <a:schemeClr val="bg2">
                    <a:lumMod val="25000"/>
                  </a:schemeClr>
                </a:solidFill>
              </a:rPr>
              <a:t>της πράξης, </a:t>
            </a:r>
            <a:endParaRPr lang="el-GR" sz="18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buClr>
                <a:srgbClr val="92D050"/>
              </a:buClr>
              <a:buSzPct val="75000"/>
              <a:buFont typeface="Wingdings" panose="05000000000000000000" pitchFamily="2" charset="2"/>
              <a:buChar char="v"/>
            </a:pPr>
            <a:r>
              <a:rPr lang="el-GR" sz="1800" b="1" dirty="0" smtClean="0">
                <a:solidFill>
                  <a:schemeClr val="bg2">
                    <a:lumMod val="25000"/>
                  </a:schemeClr>
                </a:solidFill>
              </a:rPr>
              <a:t>Σήμα </a:t>
            </a:r>
            <a:r>
              <a:rPr lang="el-GR" sz="1800" b="1" dirty="0">
                <a:solidFill>
                  <a:schemeClr val="bg2">
                    <a:lumMod val="25000"/>
                  </a:schemeClr>
                </a:solidFill>
              </a:rPr>
              <a:t>του ΕΣΠΑ </a:t>
            </a:r>
            <a:endParaRPr lang="el-GR" sz="18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buClr>
                <a:srgbClr val="92D050"/>
              </a:buClr>
              <a:buSzPct val="75000"/>
              <a:buFont typeface="Wingdings" panose="05000000000000000000" pitchFamily="2" charset="2"/>
              <a:buChar char="v"/>
            </a:pPr>
            <a:r>
              <a:rPr lang="el-GR" sz="1800" b="1" dirty="0" smtClean="0">
                <a:solidFill>
                  <a:schemeClr val="bg2">
                    <a:lumMod val="25000"/>
                  </a:schemeClr>
                </a:solidFill>
              </a:rPr>
              <a:t>Στοιχεία  ΕΠ</a:t>
            </a:r>
            <a:endParaRPr lang="en-US" sz="18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buClr>
                <a:srgbClr val="92D050"/>
              </a:buClr>
              <a:buSzPct val="75000"/>
              <a:buFont typeface="Wingdings" panose="05000000000000000000" pitchFamily="2" charset="2"/>
              <a:buChar char="v"/>
            </a:pPr>
            <a:endParaRPr lang="en-US" sz="1800" b="1" dirty="0">
              <a:solidFill>
                <a:schemeClr val="bg2">
                  <a:lumMod val="25000"/>
                </a:schemeClr>
              </a:solidFill>
            </a:endParaRPr>
          </a:p>
          <a:p>
            <a:pPr>
              <a:buClr>
                <a:srgbClr val="92D050"/>
              </a:buClr>
              <a:buSzPct val="75000"/>
              <a:buFont typeface="Wingdings" panose="05000000000000000000" pitchFamily="2" charset="2"/>
              <a:buChar char="v"/>
            </a:pPr>
            <a:endParaRPr lang="el-GR" sz="18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buClr>
                <a:srgbClr val="92D050"/>
              </a:buClr>
            </a:pPr>
            <a:endParaRPr lang="el-GR" sz="1800" b="1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08104" y="4570965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b="1" dirty="0" smtClean="0"/>
              <a:t>Ισότιμα</a:t>
            </a:r>
            <a:endParaRPr lang="el-GR" sz="2400" b="1" dirty="0"/>
          </a:p>
        </p:txBody>
      </p:sp>
      <p:sp>
        <p:nvSpPr>
          <p:cNvPr id="10" name="Δεξιό άγκιστρο 9"/>
          <p:cNvSpPr/>
          <p:nvPr/>
        </p:nvSpPr>
        <p:spPr>
          <a:xfrm>
            <a:off x="4758275" y="4365104"/>
            <a:ext cx="576064" cy="873389"/>
          </a:xfrm>
          <a:prstGeom prst="rightBrac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l-GR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9090" y="4310608"/>
            <a:ext cx="7973349" cy="1200329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txBody>
          <a:bodyPr wrap="square" rtlCol="0">
            <a:spAutoFit/>
          </a:bodyPr>
          <a:lstStyle/>
          <a:p>
            <a:pPr>
              <a:buClr>
                <a:srgbClr val="92D050"/>
              </a:buClr>
              <a:buFont typeface="Wingdings" panose="05000000000000000000" pitchFamily="2" charset="2"/>
              <a:buChar char="v"/>
            </a:pPr>
            <a:r>
              <a:rPr lang="el-GR" b="1" dirty="0">
                <a:solidFill>
                  <a:schemeClr val="bg2">
                    <a:lumMod val="25000"/>
                  </a:schemeClr>
                </a:solidFill>
              </a:rPr>
              <a:t>Έμβλημα Ευρωπαϊκής Ένωσης </a:t>
            </a:r>
            <a:r>
              <a:rPr lang="el-GR" b="1" dirty="0" smtClean="0">
                <a:solidFill>
                  <a:schemeClr val="bg2">
                    <a:lumMod val="25000"/>
                  </a:schemeClr>
                </a:solidFill>
              </a:rPr>
              <a:t>και</a:t>
            </a:r>
            <a:endParaRPr lang="en-US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buClr>
                <a:srgbClr val="92D050"/>
              </a:buClr>
            </a:pPr>
            <a:r>
              <a:rPr lang="el-GR" b="1" dirty="0">
                <a:solidFill>
                  <a:schemeClr val="bg2">
                    <a:lumMod val="25000"/>
                  </a:schemeClr>
                </a:solidFill>
              </a:rPr>
              <a:t>	</a:t>
            </a:r>
          </a:p>
          <a:p>
            <a:pPr>
              <a:buClr>
                <a:srgbClr val="92D050"/>
              </a:buClr>
              <a:buFont typeface="Wingdings" panose="05000000000000000000" pitchFamily="2" charset="2"/>
              <a:buChar char="v"/>
            </a:pPr>
            <a:r>
              <a:rPr lang="el-GR" b="1" dirty="0">
                <a:solidFill>
                  <a:schemeClr val="bg2">
                    <a:lumMod val="25000"/>
                  </a:schemeClr>
                </a:solidFill>
              </a:rPr>
              <a:t>σήμα ΕΣΠΑ </a:t>
            </a:r>
            <a:r>
              <a:rPr lang="el-GR" dirty="0">
                <a:solidFill>
                  <a:schemeClr val="bg2">
                    <a:lumMod val="25000"/>
                  </a:schemeClr>
                </a:solidFill>
              </a:rPr>
              <a:t>							</a:t>
            </a: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532399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36104"/>
          </a:xfrm>
          <a:ln>
            <a:solidFill>
              <a:srgbClr val="FF3399"/>
            </a:solidFill>
          </a:ln>
        </p:spPr>
        <p:txBody>
          <a:bodyPr>
            <a:normAutofit fontScale="90000"/>
          </a:bodyPr>
          <a:lstStyle/>
          <a:p>
            <a:r>
              <a:rPr lang="el-GR" sz="2400" dirty="0">
                <a:solidFill>
                  <a:schemeClr val="tx1"/>
                </a:solidFill>
                <a:effectLst/>
              </a:rPr>
              <a:t>Υποχρεώσεις Δικαιούχων:</a:t>
            </a:r>
            <a:br>
              <a:rPr lang="el-GR" sz="2400" dirty="0">
                <a:solidFill>
                  <a:schemeClr val="tx1"/>
                </a:solidFill>
                <a:effectLst/>
              </a:rPr>
            </a:br>
            <a:r>
              <a:rPr lang="el-GR" sz="2400" dirty="0">
                <a:solidFill>
                  <a:schemeClr val="tx1"/>
                </a:solidFill>
                <a:effectLst/>
              </a:rPr>
              <a:t>Προσκλήσεις/Προκηρύξεις στον </a:t>
            </a:r>
            <a:r>
              <a:rPr lang="el-GR" sz="2400" dirty="0" smtClean="0">
                <a:solidFill>
                  <a:schemeClr val="tx1"/>
                </a:solidFill>
                <a:effectLst/>
              </a:rPr>
              <a:t>Τύπο</a:t>
            </a:r>
            <a:br>
              <a:rPr lang="el-GR" sz="2400" dirty="0" smtClean="0">
                <a:solidFill>
                  <a:schemeClr val="tx1"/>
                </a:solidFill>
                <a:effectLst/>
              </a:rPr>
            </a:br>
            <a:r>
              <a:rPr lang="el-GR" sz="2400" dirty="0" smtClean="0">
                <a:solidFill>
                  <a:srgbClr val="C00000"/>
                </a:solidFill>
                <a:effectLst/>
              </a:rPr>
              <a:t>Παράδειγμα</a:t>
            </a:r>
            <a:endParaRPr lang="el-GR" sz="2400" dirty="0">
              <a:solidFill>
                <a:srgbClr val="C00000"/>
              </a:solidFill>
              <a:effectLst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196752"/>
            <a:ext cx="4176464" cy="5304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081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Αποκορύφωμα">
  <a:themeElements>
    <a:clrScheme name="Προσαρμοσμένο 2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D8D8D8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Συγκέντρωση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Αποκορύφωμα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973</TotalTime>
  <Words>1764</Words>
  <Application>Microsoft Office PowerPoint</Application>
  <PresentationFormat>Προβολή στην οθόνη (4:3)</PresentationFormat>
  <Paragraphs>281</Paragraphs>
  <Slides>35</Slides>
  <Notes>12</Notes>
  <HiddenSlides>0</HiddenSlides>
  <MMClips>0</MMClips>
  <ScaleCrop>false</ScaleCrop>
  <HeadingPairs>
    <vt:vector size="6" baseType="variant">
      <vt:variant>
        <vt:lpstr>Θέμα</vt:lpstr>
      </vt:variant>
      <vt:variant>
        <vt:i4>1</vt:i4>
      </vt:variant>
      <vt:variant>
        <vt:lpstr>Ενσωματωμένοι διακομιστές OLE</vt:lpstr>
      </vt:variant>
      <vt:variant>
        <vt:i4>1</vt:i4>
      </vt:variant>
      <vt:variant>
        <vt:lpstr>Τίτλοι διαφανειών</vt:lpstr>
      </vt:variant>
      <vt:variant>
        <vt:i4>35</vt:i4>
      </vt:variant>
    </vt:vector>
  </HeadingPairs>
  <TitlesOfParts>
    <vt:vector size="37" baseType="lpstr">
      <vt:lpstr>Αποκορύφωμα</vt:lpstr>
      <vt:lpstr>Acrobat Document</vt:lpstr>
      <vt:lpstr>ΘΕματα ΠληροφΟρησηΣ &amp; ΕπικοινωνΙαΣ</vt:lpstr>
      <vt:lpstr> Υποχρεώσεις δικαιούχων </vt:lpstr>
      <vt:lpstr>Έμβλημα της Ευρωπαϊκής Ένωσης </vt:lpstr>
      <vt:lpstr>Λογότυπο ΕΣΠΑ</vt:lpstr>
      <vt:lpstr>Ελληνική σημαία</vt:lpstr>
      <vt:lpstr>Κάθετη &amp; οριζόντια διάταξη σημαίας ΕΕ και αναφοράς Ταμείων</vt:lpstr>
      <vt:lpstr> Υποχρεώσεις Δικαιούχων: Τυπογραφία </vt:lpstr>
      <vt:lpstr>Υποχρεώσεις Δικαιούχων: Προσκλήσεις/Προκηρύξεις στον Τύπο</vt:lpstr>
      <vt:lpstr>Υποχρεώσεις Δικαιούχων: Προσκλήσεις/Προκηρύξεις στον Τύπο Παράδειγμα</vt:lpstr>
      <vt:lpstr>Υποχρεώσεις Δικαιούχων: Διαδίκτυο, κινητά, tablet, κλπ.</vt:lpstr>
      <vt:lpstr>   Υποχρεώσεις Δικαιούχων: Διαδίκτυο, κινητά, tablet, κλπ. παράδειγμα</vt:lpstr>
      <vt:lpstr>Παρουσίαση του PowerPoint</vt:lpstr>
      <vt:lpstr> Υποχρεώσεις Δικαιούχων: Ανάρτηση προσωρινής πινακίδας </vt:lpstr>
      <vt:lpstr>Υποχρεώσεις Δικαιούχων: Ανάρτηση προσωρινής πινακίδας</vt:lpstr>
      <vt:lpstr>Παρουσίαση του PowerPoint</vt:lpstr>
      <vt:lpstr>Υποχρεώσεις Δικαιούχων: Ανάρτηση προσωρινής πινακίδας παράδειγμα</vt:lpstr>
      <vt:lpstr>Υποχρεώσεις Δικαιούχων: Αφίσα  πληροφόρησης</vt:lpstr>
      <vt:lpstr> Υποχρεώσεις Δικαιούχων: Αφίσα  πληροφόρησης παράδειγμα </vt:lpstr>
      <vt:lpstr>  Υποχρεώσεις Δικαιούχων: Αφίσα  πληροφόρησης παράδειγμα π</vt:lpstr>
      <vt:lpstr>Υποχρεώσεις Δικαιούχων: αναμνηστική πλάκα ή πινακίδα </vt:lpstr>
      <vt:lpstr>Υποχρεώσεις Δικαιούχων: αναμνηστική πλάκα ή πινακίδα  Υπόδειγμα</vt:lpstr>
      <vt:lpstr>Υποχρεώσεις Δικαιούχων: αναμνηστική πλάκα ή πινακίδα  Παράδειγμα</vt:lpstr>
      <vt:lpstr>Υποχρεώσεις Δικαιούχων: αναμνηστική πλάκα ή πινακίδα  Παράδειγμα</vt:lpstr>
      <vt:lpstr>Υποχρεώσεις Δικαιούχων: αναμνηστική πλάκα ή πινακίδα  Παράδειγμα</vt:lpstr>
      <vt:lpstr>Υποχρεώσεις Δικαιούχων: Έντυπη επικοινωνία</vt:lpstr>
      <vt:lpstr>Υποχρεώσεις Δικαιούχων: Έντυπη επικοινωνία παράδειγμα </vt:lpstr>
      <vt:lpstr>Υποχρεώσεις Δικαιούχων: Τηλεόραση</vt:lpstr>
      <vt:lpstr>Υποχρεώσεις Δικαιούχων: Ραδιοφωνικά μηνύματα</vt:lpstr>
      <vt:lpstr>Υποχρεώσεις Δικαιούχων: Προωθητικά υλικά</vt:lpstr>
      <vt:lpstr>ΕΝΤΑΞΗ ΔΙΑΣΤΑΣΗΣ ΑΝΑΠΗΡΙΑΣ &amp; ΠΡΟΣΒΑΣΙΜΟΤΗΤΑΣ ΑΜΕΑ ΣΤΗ ΣΤΡΑΤΗΓΙΚΗ ΕΠΙΚΟΙΝΩΝΙΑΣ ΤΩΝ ΕΠ</vt:lpstr>
      <vt:lpstr>  ΕΝΤΑΞΗ ΔΙΑΣΤΑΣΗΣ ΑΝΑΠΗΡΙΑΣ &amp; ΠΡΟΣΒΑΣΙΜΟΤΗΤΑΣ ΑΜΕΑ ΣΤΗ ΣΤΡΑΤΗΓΙΚΗ ΕΠΙΚΟΙΝΩΝΙΑΣ ΤΩΝ ΕΠ Εκδηλώσεις  (εκπαιδευτικά σεμινάρια, εργαστήρια, συναντήσεις, ημερίδες, συνέδρια, εκθέσεις, κλπ.) </vt:lpstr>
      <vt:lpstr>  ΕΝΤΑΞΗ ΔΙΑΣΤΑΣΗΣ ΑΝΑΠΗΡΙΑΣ &amp; ΠΡΟΣΒΑΣΙΜΟΤΗΤΑΣ ΑΜΕΑ ΣΤΗ ΣΤΡΑΤΗΓΙΚΗ ΕΠΙΚΟΙΝΩΝΙΑΣ ΤΩΝ ΕΠ Εκδηλώσεις  (εκπαιδευτικά σεμινάρια, εργαστήρια, συναντήσεις, ημερίδες, συνέδρια, εκθέσεις, κλπ.) </vt:lpstr>
      <vt:lpstr> ΕΝΤΑΞΗ ΔΙΑΣΤΑΣΗΣ ΑΝΑΠΗΡΙΑΣ &amp; ΠΡΟΣΒΑΣΙΜΟΤΗΤΑΣ ΑΜΕΑ ΣΤΗ ΣΤΡΑΤΗΓΙΚΗ ΕΠΙΚΟΙΝΩΝΙΑΣ ΤΩΝ ΕΠ </vt:lpstr>
      <vt:lpstr>ΕΝΤΑΞΗ ΔΙΑΣΤΑΣΗΣ ΑΝΑΠΗΡΙΑΣ &amp; ΠΡΟΣΒΑΣΙΜΟΤΗΤΑΣ ΑΜΕΑ ΣΤΗ ΣΤΡΑΤΗΓΙΚΗ ΕΠΙΚΟΙΝΩΝΙΑΣ ΤΩΝ ΕΠ </vt:lpstr>
      <vt:lpstr>Παρουσίαση του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Παρουσίαση του PowerPoint</dc:title>
  <dc:creator>ΑΛΕΞΑΝΔΡΗ ΙΩΑΝΝΑ</dc:creator>
  <cp:lastModifiedBy>ΑΛΕΞΑΝΔΡΗ ΙΩΑΝΝΑ</cp:lastModifiedBy>
  <cp:revision>485</cp:revision>
  <cp:lastPrinted>2018-11-12T12:13:56Z</cp:lastPrinted>
  <dcterms:created xsi:type="dcterms:W3CDTF">2018-11-06T10:10:00Z</dcterms:created>
  <dcterms:modified xsi:type="dcterms:W3CDTF">2018-11-13T11:04:53Z</dcterms:modified>
</cp:coreProperties>
</file>