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61" r:id="rId3"/>
    <p:sldId id="262" r:id="rId4"/>
    <p:sldId id="257" r:id="rId5"/>
    <p:sldId id="258" r:id="rId6"/>
    <p:sldId id="259" r:id="rId7"/>
    <p:sldId id="260"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717" autoAdjust="0"/>
  </p:normalViewPr>
  <p:slideViewPr>
    <p:cSldViewPr>
      <p:cViewPr varScale="1">
        <p:scale>
          <a:sx n="103" d="100"/>
          <a:sy n="103" d="100"/>
        </p:scale>
        <p:origin x="-204"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BDB8C5-ED41-435A-B552-0252FF9ABB78}" type="datetimeFigureOut">
              <a:rPr lang="el-GR" smtClean="0"/>
              <a:pPr/>
              <a:t>13/11/2018</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748FE8-FF6F-41F6-997F-56FFD051D558}" type="slidenum">
              <a:rPr lang="el-GR" smtClean="0"/>
              <a:pPr/>
              <a:t>‹#›</a:t>
            </a:fld>
            <a:endParaRPr lang="el-G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7</a:t>
            </a:fld>
            <a:endParaRPr lang="el-G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16</a:t>
            </a:fld>
            <a:endParaRPr lang="el-G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17</a:t>
            </a:fld>
            <a:endParaRPr lang="el-G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18</a:t>
            </a:fld>
            <a:endParaRPr lang="el-G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19</a:t>
            </a:fld>
            <a:endParaRPr lang="el-G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20</a:t>
            </a:fld>
            <a:endParaRPr lang="el-G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21</a:t>
            </a:fld>
            <a:endParaRPr lang="el-G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22</a:t>
            </a:fld>
            <a:endParaRPr lang="el-G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23</a:t>
            </a:fld>
            <a:endParaRPr lang="el-G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24</a:t>
            </a:fld>
            <a:endParaRPr lang="el-G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25</a:t>
            </a:fld>
            <a:endParaRPr lang="el-G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8</a:t>
            </a:fld>
            <a:endParaRPr lang="el-G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9</a:t>
            </a:fld>
            <a:endParaRPr lang="el-G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10</a:t>
            </a:fld>
            <a:endParaRPr lang="el-G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11</a:t>
            </a:fld>
            <a:endParaRPr lang="el-G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12</a:t>
            </a:fld>
            <a:endParaRPr lang="el-G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13</a:t>
            </a:fld>
            <a:endParaRPr lang="el-G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14</a:t>
            </a:fld>
            <a:endParaRPr lang="el-G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BE748FE8-FF6F-41F6-997F-56FFD051D558}" type="slidenum">
              <a:rPr lang="el-GR" smtClean="0"/>
              <a:pPr/>
              <a:t>15</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 xmlns:p14="http://schemas.microsoft.com/office/powerpoint/2010/main" val="3146501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 xmlns:p14="http://schemas.microsoft.com/office/powerpoint/2010/main" val="308085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 xmlns:p14="http://schemas.microsoft.com/office/powerpoint/2010/main" val="2121268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 xmlns:p14="http://schemas.microsoft.com/office/powerpoint/2010/main" val="5700779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 xmlns:p14="http://schemas.microsoft.com/office/powerpoint/2010/main" val="2387156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 xmlns:p14="http://schemas.microsoft.com/office/powerpoint/2010/main" val="5965100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 xmlns:p14="http://schemas.microsoft.com/office/powerpoint/2010/main" val="2986275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 xmlns:p14="http://schemas.microsoft.com/office/powerpoint/2010/main" val="2394594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 xmlns:p14="http://schemas.microsoft.com/office/powerpoint/2010/main" val="4088576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 xmlns:p14="http://schemas.microsoft.com/office/powerpoint/2010/main" val="684131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smtClean="0"/>
              <a:t>Κάντε κλικ στο εικονίδιο για να προσθέσετε μια εικόνα</a:t>
            </a:r>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8D3B0117-0A32-48FE-8229-8330697427EE}" type="datetimeFigureOut">
              <a:rPr lang="el-GR" smtClean="0"/>
              <a:pPr/>
              <a:t>13/11/2018</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982E7018-C190-4B6C-A89A-3B84AAEB5855}" type="slidenum">
              <a:rPr lang="el-GR" smtClean="0"/>
              <a:pPr/>
              <a:t>‹#›</a:t>
            </a:fld>
            <a:endParaRPr lang="el-GR"/>
          </a:p>
        </p:txBody>
      </p:sp>
    </p:spTree>
    <p:extLst>
      <p:ext uri="{BB962C8B-B14F-4D97-AF65-F5344CB8AC3E}">
        <p14:creationId xmlns="" xmlns:p14="http://schemas.microsoft.com/office/powerpoint/2010/main" val="3087605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Στυλ κύριου τίτλου</a:t>
            </a:r>
            <a:endParaRPr lang="el-G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3B0117-0A32-48FE-8229-8330697427EE}" type="datetimeFigureOut">
              <a:rPr lang="el-GR" smtClean="0"/>
              <a:pPr/>
              <a:t>13/11/2018</a:t>
            </a:fld>
            <a:endParaRPr lang="el-GR"/>
          </a:p>
        </p:txBody>
      </p:sp>
      <p:sp>
        <p:nvSpPr>
          <p:cNvPr id="5" name="Θέση υποσέλιδου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2E7018-C190-4B6C-A89A-3B84AAEB5855}" type="slidenum">
              <a:rPr lang="el-GR" smtClean="0"/>
              <a:pPr/>
              <a:t>‹#›</a:t>
            </a:fld>
            <a:endParaRPr lang="el-GR"/>
          </a:p>
        </p:txBody>
      </p:sp>
    </p:spTree>
    <p:extLst>
      <p:ext uri="{BB962C8B-B14F-4D97-AF65-F5344CB8AC3E}">
        <p14:creationId xmlns="" xmlns:p14="http://schemas.microsoft.com/office/powerpoint/2010/main" val="1130739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19572" y="1285860"/>
            <a:ext cx="7920880" cy="4231372"/>
          </a:xfrm>
        </p:spPr>
        <p:style>
          <a:lnRef idx="1">
            <a:schemeClr val="dk1"/>
          </a:lnRef>
          <a:fillRef idx="2">
            <a:schemeClr val="dk1"/>
          </a:fillRef>
          <a:effectRef idx="1">
            <a:schemeClr val="dk1"/>
          </a:effectRef>
          <a:fontRef idx="minor">
            <a:schemeClr val="dk1"/>
          </a:fontRef>
        </p:style>
        <p:txBody>
          <a:bodyPr>
            <a:normAutofit/>
          </a:bodyPr>
          <a:lstStyle/>
          <a:p>
            <a:r>
              <a:rPr lang="el-GR" altLang="el-GR" b="1" dirty="0" smtClean="0">
                <a:solidFill>
                  <a:srgbClr val="7030A0"/>
                </a:solidFill>
              </a:rPr>
              <a:t>Σεμινάριο με θέμα</a:t>
            </a:r>
          </a:p>
          <a:p>
            <a:r>
              <a:rPr lang="el-GR" altLang="el-GR" b="1" dirty="0" smtClean="0">
                <a:solidFill>
                  <a:srgbClr val="7030A0"/>
                </a:solidFill>
              </a:rPr>
              <a:t>«Σύστημα Διαχείρισης και Ελέγχου </a:t>
            </a:r>
          </a:p>
          <a:p>
            <a:r>
              <a:rPr lang="el-GR" altLang="el-GR" b="1" dirty="0" smtClean="0">
                <a:solidFill>
                  <a:srgbClr val="7030A0"/>
                </a:solidFill>
              </a:rPr>
              <a:t>ΕΣΠΑ 2014-2020»</a:t>
            </a:r>
            <a:endParaRPr lang="en-US" altLang="el-GR" b="1" dirty="0" smtClean="0">
              <a:solidFill>
                <a:srgbClr val="7030A0"/>
              </a:solidFill>
            </a:endParaRPr>
          </a:p>
          <a:p>
            <a:endParaRPr lang="el-GR" altLang="el-GR" b="1" dirty="0" smtClean="0">
              <a:solidFill>
                <a:srgbClr val="7030A0"/>
              </a:solidFill>
            </a:endParaRPr>
          </a:p>
          <a:p>
            <a:r>
              <a:rPr lang="el-GR" altLang="el-GR" b="1" dirty="0" smtClean="0">
                <a:solidFill>
                  <a:srgbClr val="7030A0"/>
                </a:solidFill>
              </a:rPr>
              <a:t>Τρίπολη</a:t>
            </a:r>
          </a:p>
          <a:p>
            <a:r>
              <a:rPr lang="el-GR" altLang="el-GR" b="1" dirty="0" smtClean="0">
                <a:solidFill>
                  <a:srgbClr val="7030A0"/>
                </a:solidFill>
              </a:rPr>
              <a:t>15 και 16 Νοεμβρίου 2018</a:t>
            </a:r>
          </a:p>
          <a:p>
            <a:pPr algn="l"/>
            <a:endParaRPr lang="el-GR" b="1" dirty="0" smtClean="0"/>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18794386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214422"/>
            <a:ext cx="7920880" cy="4302810"/>
          </a:xfrm>
        </p:spPr>
        <p:style>
          <a:lnRef idx="1">
            <a:schemeClr val="dk1"/>
          </a:lnRef>
          <a:fillRef idx="2">
            <a:schemeClr val="dk1"/>
          </a:fillRef>
          <a:effectRef idx="1">
            <a:schemeClr val="dk1"/>
          </a:effectRef>
          <a:fontRef idx="minor">
            <a:schemeClr val="dk1"/>
          </a:fontRef>
        </p:style>
        <p:txBody>
          <a:bodyPr>
            <a:normAutofit fontScale="92500" lnSpcReduction="10000"/>
          </a:bodyPr>
          <a:lstStyle/>
          <a:p>
            <a:pPr algn="l"/>
            <a:r>
              <a:rPr lang="el-GR" sz="2000" dirty="0" smtClean="0">
                <a:solidFill>
                  <a:srgbClr val="7030A0"/>
                </a:solidFill>
              </a:rPr>
              <a:t>Τι πρέπει να περιλαμβάνει η πολιτική για την αντιμετώπιση της σύγκρουσης συμφερόντων: </a:t>
            </a:r>
          </a:p>
          <a:p>
            <a:pPr algn="l"/>
            <a:endParaRPr lang="el-GR" sz="2000" dirty="0" smtClean="0"/>
          </a:p>
          <a:p>
            <a:pPr algn="just">
              <a:buFont typeface="Arial" pitchFamily="34" charset="0"/>
              <a:buChar char="•"/>
            </a:pPr>
            <a:r>
              <a:rPr lang="el-GR" altLang="el-GR" sz="2000" b="1" dirty="0" smtClean="0">
                <a:solidFill>
                  <a:schemeClr val="tx1"/>
                </a:solidFill>
                <a:latin typeface="Times New Roman" pitchFamily="18" charset="0"/>
              </a:rPr>
              <a:t> Πρόληψη</a:t>
            </a:r>
          </a:p>
          <a:p>
            <a:pPr algn="just">
              <a:buFont typeface="Arial" pitchFamily="34" charset="0"/>
              <a:buChar char="•"/>
            </a:pPr>
            <a:r>
              <a:rPr lang="el-GR" altLang="el-GR" sz="2000" b="1" dirty="0" smtClean="0">
                <a:solidFill>
                  <a:schemeClr val="tx1"/>
                </a:solidFill>
                <a:latin typeface="Times New Roman" pitchFamily="18" charset="0"/>
              </a:rPr>
              <a:t> Ανίχνευση</a:t>
            </a:r>
          </a:p>
          <a:p>
            <a:pPr algn="just">
              <a:buFont typeface="Arial" pitchFamily="34" charset="0"/>
              <a:buChar char="•"/>
            </a:pPr>
            <a:r>
              <a:rPr lang="el-GR" altLang="el-GR" sz="2000" b="1" dirty="0" smtClean="0">
                <a:solidFill>
                  <a:schemeClr val="tx1"/>
                </a:solidFill>
                <a:latin typeface="Times New Roman" pitchFamily="18" charset="0"/>
              </a:rPr>
              <a:t> Διαχείριση </a:t>
            </a:r>
          </a:p>
          <a:p>
            <a:pPr algn="just">
              <a:buFont typeface="Arial" pitchFamily="34" charset="0"/>
              <a:buChar char="•"/>
            </a:pPr>
            <a:r>
              <a:rPr lang="el-GR" altLang="el-GR" sz="2000" b="1" dirty="0" smtClean="0">
                <a:solidFill>
                  <a:schemeClr val="tx1"/>
                </a:solidFill>
                <a:latin typeface="Times New Roman" pitchFamily="18" charset="0"/>
              </a:rPr>
              <a:t> Επιβολή κυρώσεων σε περίπτωση σύγκρουσης συμφερόντων</a:t>
            </a:r>
          </a:p>
          <a:p>
            <a:pPr algn="just">
              <a:buFont typeface="Arial" pitchFamily="34" charset="0"/>
              <a:buChar char="•"/>
            </a:pPr>
            <a:endParaRPr lang="el-GR" altLang="el-GR" sz="2000" b="1" dirty="0" smtClean="0">
              <a:solidFill>
                <a:schemeClr val="tx1"/>
              </a:solidFill>
              <a:latin typeface="Times New Roman" pitchFamily="18" charset="0"/>
            </a:endParaRPr>
          </a:p>
          <a:p>
            <a:pPr algn="just"/>
            <a:r>
              <a:rPr lang="el-GR" altLang="el-GR" sz="2000" b="1" dirty="0" smtClean="0">
                <a:solidFill>
                  <a:schemeClr val="tx1"/>
                </a:solidFill>
                <a:latin typeface="Times New Roman" pitchFamily="18" charset="0"/>
              </a:rPr>
              <a:t>Είναι σκόπιμο η εν λόγω πολιτική: </a:t>
            </a:r>
          </a:p>
          <a:p>
            <a:pPr marL="342900" indent="-342900" algn="just">
              <a:buAutoNum type="arabicPeriod"/>
            </a:pPr>
            <a:r>
              <a:rPr lang="el-GR" altLang="el-GR" sz="2000" b="1" dirty="0" smtClean="0">
                <a:solidFill>
                  <a:schemeClr val="tx1"/>
                </a:solidFill>
                <a:latin typeface="Times New Roman" pitchFamily="18" charset="0"/>
              </a:rPr>
              <a:t>Να θεσπίζεται στο πλαίσιο κάθε φορέα που λειτουργεί ως μέρος του συστήματος Διαχείρισης και Ελέγχου ενός Ε. Π. </a:t>
            </a:r>
          </a:p>
          <a:p>
            <a:pPr marL="342900" indent="-342900" algn="just">
              <a:buAutoNum type="arabicPeriod"/>
            </a:pPr>
            <a:r>
              <a:rPr lang="el-GR" altLang="el-GR" sz="2000" b="1" dirty="0" smtClean="0">
                <a:solidFill>
                  <a:schemeClr val="tx1"/>
                </a:solidFill>
                <a:latin typeface="Times New Roman" pitchFamily="18" charset="0"/>
              </a:rPr>
              <a:t>Να συνιστάται και στους Δικαιούχους που διενεργούν διαδικασίες σύναψης συμβάσεων, ανεξάρτητα από τη νομική τους μορφή</a:t>
            </a:r>
          </a:p>
          <a:p>
            <a:pPr marL="342900" indent="-342900" algn="just"/>
            <a:r>
              <a:rPr lang="el-GR" altLang="el-GR" sz="1800" b="1" dirty="0" smtClean="0">
                <a:solidFill>
                  <a:schemeClr val="tx1"/>
                </a:solidFill>
                <a:latin typeface="Times New Roman" pitchFamily="18" charset="0"/>
              </a:rPr>
              <a:t> </a:t>
            </a: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142984"/>
            <a:ext cx="7920880" cy="4374248"/>
          </a:xfrm>
        </p:spPr>
        <p:style>
          <a:lnRef idx="1">
            <a:schemeClr val="dk1"/>
          </a:lnRef>
          <a:fillRef idx="2">
            <a:schemeClr val="dk1"/>
          </a:fillRef>
          <a:effectRef idx="1">
            <a:schemeClr val="dk1"/>
          </a:effectRef>
          <a:fontRef idx="minor">
            <a:schemeClr val="dk1"/>
          </a:fontRef>
        </p:style>
        <p:txBody>
          <a:bodyPr>
            <a:normAutofit/>
          </a:bodyPr>
          <a:lstStyle/>
          <a:p>
            <a:pPr algn="just"/>
            <a:endParaRPr lang="el-GR" altLang="el-GR" sz="1800" dirty="0" smtClean="0">
              <a:solidFill>
                <a:schemeClr val="tx1"/>
              </a:solidFill>
            </a:endParaRPr>
          </a:p>
          <a:p>
            <a:pPr algn="just"/>
            <a:r>
              <a:rPr lang="el-GR" altLang="el-GR" sz="2100" dirty="0" smtClean="0">
                <a:solidFill>
                  <a:schemeClr val="tx1"/>
                </a:solidFill>
              </a:rPr>
              <a:t>Βάσει του Ν4314/2014 για το ΕΣΠΑ 2014-2020, άρθρο 38, παρ. 5: </a:t>
            </a:r>
          </a:p>
          <a:p>
            <a:pPr algn="just"/>
            <a:endParaRPr lang="el-GR" altLang="el-GR" sz="2100" dirty="0" smtClean="0">
              <a:solidFill>
                <a:schemeClr val="tx1"/>
              </a:solidFill>
            </a:endParaRPr>
          </a:p>
          <a:p>
            <a:pPr algn="just"/>
            <a:r>
              <a:rPr lang="el-GR" altLang="el-GR" sz="2100" dirty="0" smtClean="0">
                <a:solidFill>
                  <a:schemeClr val="tx1"/>
                </a:solidFill>
              </a:rPr>
              <a:t>«Το προσωπικό που υπηρετεί σε Ειδικές Υπηρεσίες του ΕΣΠΑ, στην Κεντρική Υπηρεσία της ΜΟΔ ΑΕ και σε Ενδιάμεσους Φορείς, που απασχολείται σε δραστηριότητες που αφορούν στην </a:t>
            </a:r>
            <a:r>
              <a:rPr lang="el-GR" altLang="el-GR" sz="2100" u="sng" dirty="0" smtClean="0">
                <a:solidFill>
                  <a:schemeClr val="tx1"/>
                </a:solidFill>
              </a:rPr>
              <a:t>αξιολόγηση</a:t>
            </a:r>
            <a:r>
              <a:rPr lang="el-GR" altLang="el-GR" sz="2100" dirty="0" smtClean="0">
                <a:solidFill>
                  <a:schemeClr val="tx1"/>
                </a:solidFill>
              </a:rPr>
              <a:t> πράξεων, στις </a:t>
            </a:r>
            <a:r>
              <a:rPr lang="el-GR" altLang="el-GR" sz="2100" u="sng" dirty="0" smtClean="0">
                <a:solidFill>
                  <a:schemeClr val="tx1"/>
                </a:solidFill>
              </a:rPr>
              <a:t>επαληθεύσεις</a:t>
            </a:r>
            <a:r>
              <a:rPr lang="el-GR" altLang="el-GR" sz="2100" dirty="0" smtClean="0">
                <a:solidFill>
                  <a:schemeClr val="tx1"/>
                </a:solidFill>
              </a:rPr>
              <a:t> και στις </a:t>
            </a:r>
            <a:r>
              <a:rPr lang="el-GR" altLang="el-GR" sz="2100" u="sng" dirty="0" smtClean="0">
                <a:solidFill>
                  <a:schemeClr val="tx1"/>
                </a:solidFill>
              </a:rPr>
              <a:t>πληρωμές</a:t>
            </a:r>
            <a:r>
              <a:rPr lang="el-GR" altLang="el-GR" sz="2100" dirty="0" smtClean="0">
                <a:solidFill>
                  <a:schemeClr val="tx1"/>
                </a:solidFill>
              </a:rPr>
              <a:t>, </a:t>
            </a:r>
            <a:r>
              <a:rPr lang="el-GR" altLang="el-GR" sz="2100" u="sng" dirty="0" smtClean="0">
                <a:solidFill>
                  <a:schemeClr val="tx1"/>
                </a:solidFill>
              </a:rPr>
              <a:t>υποχρεούται σε υποβολή δήλωσης μη σύγκρουσης συμφερόντων</a:t>
            </a:r>
            <a:r>
              <a:rPr lang="el-GR" altLang="el-GR" sz="2100" dirty="0" smtClean="0">
                <a:solidFill>
                  <a:schemeClr val="tx1"/>
                </a:solidFill>
              </a:rPr>
              <a:t>. Η δήλωση αυτή υποβάλλεται άπαξ στην Κεντρική Υπηρεσία της ΜΟΔ ΑΕ, η οποία και τηρεί σχετικό μητρώο.»</a:t>
            </a:r>
          </a:p>
          <a:p>
            <a:pPr algn="just"/>
            <a:endParaRPr lang="el-GR" altLang="el-GR" sz="1800" dirty="0" smtClean="0">
              <a:solidFill>
                <a:schemeClr val="tx1"/>
              </a:solidFill>
            </a:endParaRPr>
          </a:p>
          <a:p>
            <a:pPr algn="just"/>
            <a:endParaRPr lang="el-GR" altLang="el-GR" sz="1600" dirty="0" smtClean="0">
              <a:solidFill>
                <a:schemeClr val="tx1"/>
              </a:solidFill>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594873"/>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071546"/>
            <a:ext cx="7920880" cy="4445686"/>
          </a:xfrm>
        </p:spPr>
        <p:style>
          <a:lnRef idx="1">
            <a:schemeClr val="dk1"/>
          </a:lnRef>
          <a:fillRef idx="2">
            <a:schemeClr val="dk1"/>
          </a:fillRef>
          <a:effectRef idx="1">
            <a:schemeClr val="dk1"/>
          </a:effectRef>
          <a:fontRef idx="minor">
            <a:schemeClr val="dk1"/>
          </a:fontRef>
        </p:style>
        <p:txBody>
          <a:bodyPr>
            <a:normAutofit fontScale="62500" lnSpcReduction="20000"/>
          </a:bodyPr>
          <a:lstStyle/>
          <a:p>
            <a:pPr algn="l">
              <a:lnSpc>
                <a:spcPct val="80000"/>
              </a:lnSpc>
            </a:pPr>
            <a:r>
              <a:rPr lang="el-GR" altLang="el-GR" sz="2900" u="sng" dirty="0" smtClean="0">
                <a:solidFill>
                  <a:srgbClr val="7030A0"/>
                </a:solidFill>
              </a:rPr>
              <a:t>Πρότυπο δήλωσης μη σύγκρουσης συμφερόντων</a:t>
            </a:r>
          </a:p>
          <a:p>
            <a:pPr algn="l">
              <a:lnSpc>
                <a:spcPct val="80000"/>
              </a:lnSpc>
            </a:pPr>
            <a:endParaRPr lang="el-GR" altLang="el-GR" sz="2900" u="sng" dirty="0" smtClean="0"/>
          </a:p>
          <a:p>
            <a:pPr algn="just"/>
            <a:r>
              <a:rPr lang="el-GR" altLang="el-GR" sz="2900" dirty="0" smtClean="0">
                <a:solidFill>
                  <a:schemeClr val="tx1"/>
                </a:solidFill>
              </a:rPr>
              <a:t>«…στο πλαίσιο των καθηκόντων μου που σχετίζονται με την αξιολόγηση πράξεων, </a:t>
            </a:r>
            <a:r>
              <a:rPr lang="el-GR" altLang="el-GR" sz="2900" b="1" u="sng" dirty="0" smtClean="0">
                <a:solidFill>
                  <a:schemeClr val="tx1"/>
                </a:solidFill>
              </a:rPr>
              <a:t>δεν δύναμαι να συμμετέχω</a:t>
            </a:r>
            <a:r>
              <a:rPr lang="el-GR" altLang="el-GR" sz="2900" b="1" dirty="0" smtClean="0">
                <a:solidFill>
                  <a:schemeClr val="tx1"/>
                </a:solidFill>
              </a:rPr>
              <a:t> </a:t>
            </a:r>
            <a:r>
              <a:rPr lang="el-GR" altLang="el-GR" sz="2900" dirty="0" smtClean="0">
                <a:solidFill>
                  <a:schemeClr val="tx1"/>
                </a:solidFill>
              </a:rPr>
              <a:t>σε δραστηριότητες αξιολόγησης  πράξεων που αφορούν σε φορείς υποβολής πρότασης με τους οποίους βρίσκομαι ή </a:t>
            </a:r>
            <a:r>
              <a:rPr lang="el-GR" altLang="el-GR" sz="2900" b="1" u="sng" dirty="0" smtClean="0">
                <a:solidFill>
                  <a:schemeClr val="tx1"/>
                </a:solidFill>
              </a:rPr>
              <a:t>διατηρώ σχέση που δύναται να χαρακτηριστεί ως σύγκρουση συμφερόντων</a:t>
            </a:r>
            <a:r>
              <a:rPr lang="el-GR" altLang="el-GR" sz="2900" dirty="0" smtClean="0">
                <a:solidFill>
                  <a:schemeClr val="tx1"/>
                </a:solidFill>
              </a:rPr>
              <a:t>, δηλαδή σχέση από την οποία να έχω προσωπικό, οικονομικό κυρίως, συμφέρον εξαρτώμενο από τους φορείς υποβολής πρότασης, το οποίο δύναται να επηρεάσει την αμερόληπτη εκτέλεση των καθηκόντων μου με αθέμιτο τρόπο. Ενδεικτικά δε: εάν συμμετέχω ο ίδιος ή μέσω νομικού προσώπου στο οποίο είμαι βασικός </a:t>
            </a:r>
            <a:r>
              <a:rPr lang="el-GR" altLang="el-GR" sz="2900" u="sng" dirty="0" smtClean="0">
                <a:solidFill>
                  <a:schemeClr val="tx1"/>
                </a:solidFill>
              </a:rPr>
              <a:t>μέτοχος στο εταιρικό ή μετοχικό κεφάλαιο ή στην διοίκηση των φορέων </a:t>
            </a:r>
            <a:r>
              <a:rPr lang="el-GR" altLang="el-GR" sz="2900" dirty="0" smtClean="0">
                <a:solidFill>
                  <a:schemeClr val="tx1"/>
                </a:solidFill>
              </a:rPr>
              <a:t>υποβολής προτάσεων, ή </a:t>
            </a:r>
            <a:r>
              <a:rPr lang="el-GR" altLang="el-GR" sz="2900" u="sng" dirty="0" smtClean="0">
                <a:solidFill>
                  <a:schemeClr val="tx1"/>
                </a:solidFill>
              </a:rPr>
              <a:t>έχω καταρτίσει τις προτάσεις ή συμμετάσχει με οποιονδήποτε τρόπο στην κατάρτισή τους</a:t>
            </a:r>
            <a:r>
              <a:rPr lang="el-GR" altLang="el-GR" sz="2900" dirty="0" smtClean="0">
                <a:solidFill>
                  <a:schemeClr val="tx1"/>
                </a:solidFill>
              </a:rPr>
              <a:t>. Επίσης, δεν μπορώ να αξιολογώ πράξεις ή να εγκρίνω την αξιολόγηση πράξεων, όταν στο εταιρικό ή μετοχικό κεφάλαιο ή στη διοίκηση των φορέων υποβολής, </a:t>
            </a:r>
            <a:r>
              <a:rPr lang="el-GR" altLang="el-GR" sz="2900" u="sng" dirty="0" smtClean="0">
                <a:solidFill>
                  <a:schemeClr val="tx1"/>
                </a:solidFill>
              </a:rPr>
              <a:t>συμμετέχει σύζυγος ή ανιών ή κατιών συγγενής μου μέχρι </a:t>
            </a:r>
            <a:r>
              <a:rPr lang="el-GR" altLang="el-GR" sz="2900" b="1" u="sng" dirty="0" smtClean="0">
                <a:solidFill>
                  <a:schemeClr val="tx1"/>
                </a:solidFill>
              </a:rPr>
              <a:t>και τετάρτου βαθμού</a:t>
            </a:r>
            <a:r>
              <a:rPr lang="el-GR" altLang="el-GR" sz="2900" dirty="0" smtClean="0">
                <a:solidFill>
                  <a:schemeClr val="tx1"/>
                </a:solidFill>
              </a:rPr>
              <a:t>. Επιπλέον, δεν μου επιτρέπεται, κατά τη διάρκεια άσκησης των καθηκόντων αξιολόγησης που μου έχουν ανατεθεί να αποδέχομαι δωρεές παντός είδους από τους φορείς υποβολής πρότασης.»</a:t>
            </a:r>
          </a:p>
          <a:p>
            <a:pPr algn="just"/>
            <a:endParaRPr lang="el-GR" altLang="el-GR" sz="2100" dirty="0" smtClean="0">
              <a:solidFill>
                <a:schemeClr val="tx1"/>
              </a:solidFill>
            </a:endParaRPr>
          </a:p>
          <a:p>
            <a:pPr algn="just"/>
            <a:endParaRPr lang="el-GR" altLang="el-GR" sz="1800" dirty="0" smtClean="0">
              <a:solidFill>
                <a:schemeClr val="tx1"/>
              </a:solidFill>
            </a:endParaRPr>
          </a:p>
          <a:p>
            <a:pPr algn="just"/>
            <a:endParaRPr lang="el-GR" altLang="el-GR" sz="1600" dirty="0" smtClean="0">
              <a:solidFill>
                <a:schemeClr val="tx1"/>
              </a:solidFill>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594873"/>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700808"/>
            <a:ext cx="7920880" cy="3816424"/>
          </a:xfrm>
        </p:spPr>
        <p:txBody>
          <a:bodyPr>
            <a:normAutofit fontScale="55000" lnSpcReduction="20000"/>
          </a:bodyPr>
          <a:lstStyle/>
          <a:p>
            <a:pPr algn="l">
              <a:lnSpc>
                <a:spcPct val="80000"/>
              </a:lnSpc>
            </a:pPr>
            <a:r>
              <a:rPr lang="el-GR" altLang="el-GR" sz="2900" u="sng" dirty="0" smtClean="0"/>
              <a:t>Πρότυπο δήλωσης μη σύγκρουσης συμφερόντων</a:t>
            </a:r>
          </a:p>
          <a:p>
            <a:pPr algn="l">
              <a:lnSpc>
                <a:spcPct val="80000"/>
              </a:lnSpc>
            </a:pPr>
            <a:endParaRPr lang="el-GR" altLang="el-GR" sz="2900" u="sng" dirty="0" smtClean="0"/>
          </a:p>
          <a:p>
            <a:pPr algn="just"/>
            <a:r>
              <a:rPr lang="el-GR" altLang="el-GR" sz="2900" dirty="0" smtClean="0">
                <a:solidFill>
                  <a:schemeClr val="tx1"/>
                </a:solidFill>
              </a:rPr>
              <a:t>«…στο πλαίσιο των καθηκόντων μου που σχετίζονται με την αξιολόγηση πράξεων, </a:t>
            </a:r>
            <a:r>
              <a:rPr lang="el-GR" altLang="el-GR" sz="2900" b="1" u="sng" dirty="0" smtClean="0">
                <a:solidFill>
                  <a:schemeClr val="tx1"/>
                </a:solidFill>
              </a:rPr>
              <a:t>δεν δύναμαι να συμμετέχω</a:t>
            </a:r>
            <a:r>
              <a:rPr lang="el-GR" altLang="el-GR" sz="2900" b="1" dirty="0" smtClean="0">
                <a:solidFill>
                  <a:schemeClr val="tx1"/>
                </a:solidFill>
              </a:rPr>
              <a:t> </a:t>
            </a:r>
            <a:r>
              <a:rPr lang="el-GR" altLang="el-GR" sz="2900" dirty="0" smtClean="0">
                <a:solidFill>
                  <a:schemeClr val="tx1"/>
                </a:solidFill>
              </a:rPr>
              <a:t>σε δραστηριότητες αξιολόγησης  πράξεων που αφορούν σε φορείς υποβολής πρότασης με τους οποίους βρίσκομαι ή </a:t>
            </a:r>
            <a:r>
              <a:rPr lang="el-GR" altLang="el-GR" sz="2900" b="1" u="sng" dirty="0" smtClean="0">
                <a:solidFill>
                  <a:schemeClr val="tx1"/>
                </a:solidFill>
              </a:rPr>
              <a:t>διατηρώ σχέση που δύναται να χαρακτηριστεί ως σύγκρουση συμφερόντων</a:t>
            </a:r>
            <a:r>
              <a:rPr lang="el-GR" altLang="el-GR" sz="2900" dirty="0" smtClean="0">
                <a:solidFill>
                  <a:schemeClr val="tx1"/>
                </a:solidFill>
              </a:rPr>
              <a:t>, δηλαδή σχέση από την οποία να έχω προσωπικό, οικονομικό κυρίως, συμφέρον εξαρτώμενο από τους φορείς υποβολής πρότασης, το οποίο δύναται να επηρεάσει την αμερόληπτη εκτέλεση των καθηκόντων μου με αθέμιτο τρόπο. Ενδεικτικά δε: εάν συμμετέχω ο ίδιος ή μέσω νομικού προσώπου στο οποίο είμαι βασικός </a:t>
            </a:r>
            <a:r>
              <a:rPr lang="el-GR" altLang="el-GR" sz="2900" u="sng" dirty="0" smtClean="0">
                <a:solidFill>
                  <a:schemeClr val="tx1"/>
                </a:solidFill>
              </a:rPr>
              <a:t>μέτοχος στο εταιρικό ή μετοχικό κεφάλαιο ή στην διοίκηση των φορέων </a:t>
            </a:r>
            <a:r>
              <a:rPr lang="el-GR" altLang="el-GR" sz="2900" dirty="0" smtClean="0">
                <a:solidFill>
                  <a:schemeClr val="tx1"/>
                </a:solidFill>
              </a:rPr>
              <a:t>υποβολής προτάσεων, ή </a:t>
            </a:r>
            <a:r>
              <a:rPr lang="el-GR" altLang="el-GR" sz="2900" u="sng" dirty="0" smtClean="0">
                <a:solidFill>
                  <a:schemeClr val="tx1"/>
                </a:solidFill>
              </a:rPr>
              <a:t>έχω καταρτίσει τις προτάσεις ή συμμετάσχει με οποιονδήποτε τρόπο στην κατάρτισή τους</a:t>
            </a:r>
            <a:r>
              <a:rPr lang="el-GR" altLang="el-GR" sz="2900" dirty="0" smtClean="0">
                <a:solidFill>
                  <a:schemeClr val="tx1"/>
                </a:solidFill>
              </a:rPr>
              <a:t>. Επίσης, δεν μπορώ να αξιολογώ πράξεις ή να εγκρίνω την αξιολόγηση πράξεων, όταν στο εταιρικό ή μετοχικό κεφάλαιο ή στη διοίκηση των φορέων υποβολής, </a:t>
            </a:r>
            <a:r>
              <a:rPr lang="el-GR" altLang="el-GR" sz="2900" u="sng" dirty="0" smtClean="0">
                <a:solidFill>
                  <a:schemeClr val="tx1"/>
                </a:solidFill>
              </a:rPr>
              <a:t>συμμετέχει σύζυγος ή ανιών ή κατιών συγγενής μου μέχρι </a:t>
            </a:r>
            <a:r>
              <a:rPr lang="el-GR" altLang="el-GR" sz="2900" b="1" u="sng" dirty="0" smtClean="0">
                <a:solidFill>
                  <a:schemeClr val="tx1"/>
                </a:solidFill>
              </a:rPr>
              <a:t>και τετάρτου βαθμού</a:t>
            </a:r>
            <a:r>
              <a:rPr lang="el-GR" altLang="el-GR" sz="2900" dirty="0" smtClean="0">
                <a:solidFill>
                  <a:schemeClr val="tx1"/>
                </a:solidFill>
              </a:rPr>
              <a:t>. Επιπλέον, δεν μου επιτρέπεται, κατά τη διάρκεια άσκησης των καθηκόντων αξιολόγησης που μου έχουν ανατεθεί να αποδέχομαι δωρεές παντός είδους από τους φορείς υποβολής πρότασης.»</a:t>
            </a:r>
          </a:p>
          <a:p>
            <a:pPr algn="just"/>
            <a:endParaRPr lang="el-GR" altLang="el-GR" sz="2100" dirty="0" smtClean="0">
              <a:solidFill>
                <a:schemeClr val="tx1"/>
              </a:solidFill>
            </a:endParaRPr>
          </a:p>
          <a:p>
            <a:pPr algn="just"/>
            <a:endParaRPr lang="el-GR" altLang="el-GR" sz="1800" dirty="0" smtClean="0">
              <a:solidFill>
                <a:schemeClr val="tx1"/>
              </a:solidFill>
            </a:endParaRPr>
          </a:p>
          <a:p>
            <a:pPr algn="just"/>
            <a:endParaRPr lang="el-GR" altLang="el-GR" sz="1600" dirty="0" smtClean="0">
              <a:solidFill>
                <a:schemeClr val="tx1"/>
              </a:solidFill>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pic>
        <p:nvPicPr>
          <p:cNvPr id="8" name="Picture 2"/>
          <p:cNvPicPr preferRelativeResize="0">
            <a:picLocks noChangeArrowheads="1"/>
          </p:cNvPicPr>
          <p:nvPr/>
        </p:nvPicPr>
        <p:blipFill>
          <a:blip r:embed="rId6"/>
          <a:srcRect/>
          <a:stretch>
            <a:fillRect/>
          </a:stretch>
        </p:blipFill>
        <p:spPr bwMode="auto">
          <a:xfrm>
            <a:off x="214282" y="1071546"/>
            <a:ext cx="8643998" cy="4491054"/>
          </a:xfrm>
          <a:prstGeom prst="rect">
            <a:avLst/>
          </a:prstGeom>
          <a:noFill/>
          <a:ln w="9525">
            <a:noFill/>
            <a:miter lim="800000"/>
            <a:headEnd/>
            <a:tailEnd/>
          </a:ln>
        </p:spPr>
      </p:pic>
    </p:spTree>
    <p:extLst>
      <p:ext uri="{BB962C8B-B14F-4D97-AF65-F5344CB8AC3E}">
        <p14:creationId xmlns="" xmlns:p14="http://schemas.microsoft.com/office/powerpoint/2010/main" val="3774361689"/>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594873"/>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700808"/>
            <a:ext cx="7920880" cy="3816424"/>
          </a:xfrm>
        </p:spPr>
        <p:txBody>
          <a:bodyPr>
            <a:normAutofit fontScale="55000" lnSpcReduction="20000"/>
          </a:bodyPr>
          <a:lstStyle/>
          <a:p>
            <a:pPr algn="l">
              <a:lnSpc>
                <a:spcPct val="80000"/>
              </a:lnSpc>
            </a:pPr>
            <a:r>
              <a:rPr lang="el-GR" altLang="el-GR" sz="2900" u="sng" dirty="0" smtClean="0"/>
              <a:t>Πρότυπο δήλωσης μη σύγκρουσης συμφερόντων</a:t>
            </a:r>
          </a:p>
          <a:p>
            <a:pPr algn="l">
              <a:lnSpc>
                <a:spcPct val="80000"/>
              </a:lnSpc>
            </a:pPr>
            <a:endParaRPr lang="el-GR" altLang="el-GR" sz="2900" u="sng" dirty="0" smtClean="0"/>
          </a:p>
          <a:p>
            <a:pPr algn="just"/>
            <a:r>
              <a:rPr lang="el-GR" altLang="el-GR" sz="2900" dirty="0" smtClean="0">
                <a:solidFill>
                  <a:schemeClr val="tx1"/>
                </a:solidFill>
              </a:rPr>
              <a:t>«…στο πλαίσιο των καθηκόντων μου που σχετίζονται με την αξιολόγηση πράξεων, </a:t>
            </a:r>
            <a:r>
              <a:rPr lang="el-GR" altLang="el-GR" sz="2900" b="1" u="sng" dirty="0" smtClean="0">
                <a:solidFill>
                  <a:schemeClr val="tx1"/>
                </a:solidFill>
              </a:rPr>
              <a:t>δεν δύναμαι να συμμετέχω</a:t>
            </a:r>
            <a:r>
              <a:rPr lang="el-GR" altLang="el-GR" sz="2900" b="1" dirty="0" smtClean="0">
                <a:solidFill>
                  <a:schemeClr val="tx1"/>
                </a:solidFill>
              </a:rPr>
              <a:t> </a:t>
            </a:r>
            <a:r>
              <a:rPr lang="el-GR" altLang="el-GR" sz="2900" dirty="0" smtClean="0">
                <a:solidFill>
                  <a:schemeClr val="tx1"/>
                </a:solidFill>
              </a:rPr>
              <a:t>σε δραστηριότητες αξιολόγησης  πράξεων που αφορούν σε φορείς υποβολής πρότασης με τους οποίους βρίσκομαι ή </a:t>
            </a:r>
            <a:r>
              <a:rPr lang="el-GR" altLang="el-GR" sz="2900" b="1" u="sng" dirty="0" smtClean="0">
                <a:solidFill>
                  <a:schemeClr val="tx1"/>
                </a:solidFill>
              </a:rPr>
              <a:t>διατηρώ σχέση που δύναται να χαρακτηριστεί ως σύγκρουση συμφερόντων</a:t>
            </a:r>
            <a:r>
              <a:rPr lang="el-GR" altLang="el-GR" sz="2900" dirty="0" smtClean="0">
                <a:solidFill>
                  <a:schemeClr val="tx1"/>
                </a:solidFill>
              </a:rPr>
              <a:t>, δηλαδή σχέση από την οποία να έχω προσωπικό, οικονομικό κυρίως, συμφέρον εξαρτώμενο από τους φορείς υποβολής πρότασης, το οποίο δύναται να επηρεάσει την αμερόληπτη εκτέλεση των καθηκόντων μου με αθέμιτο τρόπο. Ενδεικτικά δε: εάν συμμετέχω ο ίδιος ή μέσω νομικού προσώπου στο οποίο είμαι βασικός </a:t>
            </a:r>
            <a:r>
              <a:rPr lang="el-GR" altLang="el-GR" sz="2900" u="sng" dirty="0" smtClean="0">
                <a:solidFill>
                  <a:schemeClr val="tx1"/>
                </a:solidFill>
              </a:rPr>
              <a:t>μέτοχος στο εταιρικό ή μετοχικό κεφάλαιο ή στην διοίκηση των φορέων </a:t>
            </a:r>
            <a:r>
              <a:rPr lang="el-GR" altLang="el-GR" sz="2900" dirty="0" smtClean="0">
                <a:solidFill>
                  <a:schemeClr val="tx1"/>
                </a:solidFill>
              </a:rPr>
              <a:t>υποβολής προτάσεων, ή </a:t>
            </a:r>
            <a:r>
              <a:rPr lang="el-GR" altLang="el-GR" sz="2900" u="sng" dirty="0" smtClean="0">
                <a:solidFill>
                  <a:schemeClr val="tx1"/>
                </a:solidFill>
              </a:rPr>
              <a:t>έχω καταρτίσει τις προτάσεις ή συμμετάσχει με οποιονδήποτε τρόπο στην κατάρτισή τους</a:t>
            </a:r>
            <a:r>
              <a:rPr lang="el-GR" altLang="el-GR" sz="2900" dirty="0" smtClean="0">
                <a:solidFill>
                  <a:schemeClr val="tx1"/>
                </a:solidFill>
              </a:rPr>
              <a:t>. Επίσης, δεν μπορώ να αξιολογώ πράξεις ή να εγκρίνω την αξιολόγηση πράξεων, όταν στο εταιρικό ή μετοχικό κεφάλαιο ή στη διοίκηση των φορέων υποβολής, </a:t>
            </a:r>
            <a:r>
              <a:rPr lang="el-GR" altLang="el-GR" sz="2900" u="sng" dirty="0" smtClean="0">
                <a:solidFill>
                  <a:schemeClr val="tx1"/>
                </a:solidFill>
              </a:rPr>
              <a:t>συμμετέχει σύζυγος ή ανιών ή κατιών συγγενής μου μέχρι </a:t>
            </a:r>
            <a:r>
              <a:rPr lang="el-GR" altLang="el-GR" sz="2900" b="1" u="sng" dirty="0" smtClean="0">
                <a:solidFill>
                  <a:schemeClr val="tx1"/>
                </a:solidFill>
              </a:rPr>
              <a:t>και τετάρτου βαθμού</a:t>
            </a:r>
            <a:r>
              <a:rPr lang="el-GR" altLang="el-GR" sz="2900" dirty="0" smtClean="0">
                <a:solidFill>
                  <a:schemeClr val="tx1"/>
                </a:solidFill>
              </a:rPr>
              <a:t>. Επιπλέον, δεν μου επιτρέπεται, κατά τη διάρκεια άσκησης των καθηκόντων αξιολόγησης που μου έχουν ανατεθεί να αποδέχομαι δωρεές παντός είδους από τους φορείς υποβολής πρότασης.»</a:t>
            </a:r>
          </a:p>
          <a:p>
            <a:pPr algn="just"/>
            <a:endParaRPr lang="el-GR" altLang="el-GR" sz="2100" dirty="0" smtClean="0">
              <a:solidFill>
                <a:schemeClr val="tx1"/>
              </a:solidFill>
            </a:endParaRPr>
          </a:p>
          <a:p>
            <a:pPr algn="just"/>
            <a:endParaRPr lang="el-GR" altLang="el-GR" sz="1800" dirty="0" smtClean="0">
              <a:solidFill>
                <a:schemeClr val="tx1"/>
              </a:solidFill>
            </a:endParaRPr>
          </a:p>
          <a:p>
            <a:pPr algn="just"/>
            <a:endParaRPr lang="el-GR" altLang="el-GR" sz="1600" dirty="0" smtClean="0">
              <a:solidFill>
                <a:schemeClr val="tx1"/>
              </a:solidFill>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pic>
        <p:nvPicPr>
          <p:cNvPr id="8" name="Picture 2"/>
          <p:cNvPicPr preferRelativeResize="0">
            <a:picLocks noChangeArrowheads="1"/>
          </p:cNvPicPr>
          <p:nvPr/>
        </p:nvPicPr>
        <p:blipFill>
          <a:blip r:embed="rId6"/>
          <a:srcRect/>
          <a:stretch>
            <a:fillRect/>
          </a:stretch>
        </p:blipFill>
        <p:spPr bwMode="auto">
          <a:xfrm>
            <a:off x="214282" y="1071546"/>
            <a:ext cx="8643998" cy="4491054"/>
          </a:xfrm>
          <a:prstGeom prst="rect">
            <a:avLst/>
          </a:prstGeom>
          <a:noFill/>
          <a:ln w="9525">
            <a:noFill/>
            <a:miter lim="800000"/>
            <a:headEnd/>
            <a:tailEnd/>
          </a:ln>
        </p:spPr>
      </p:pic>
      <p:pic>
        <p:nvPicPr>
          <p:cNvPr id="9" name="Picture 2"/>
          <p:cNvPicPr preferRelativeResize="0">
            <a:picLocks noChangeArrowheads="1"/>
          </p:cNvPicPr>
          <p:nvPr/>
        </p:nvPicPr>
        <p:blipFill>
          <a:blip r:embed="rId7"/>
          <a:srcRect/>
          <a:stretch>
            <a:fillRect/>
          </a:stretch>
        </p:blipFill>
        <p:spPr bwMode="auto">
          <a:xfrm>
            <a:off x="304800" y="76200"/>
            <a:ext cx="8382000" cy="5710254"/>
          </a:xfrm>
          <a:prstGeom prst="rect">
            <a:avLst/>
          </a:prstGeom>
          <a:noFill/>
          <a:ln w="9525">
            <a:noFill/>
            <a:miter lim="800000"/>
            <a:headEnd/>
            <a:tailEnd/>
          </a:ln>
        </p:spPr>
      </p:pic>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594873"/>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142984"/>
            <a:ext cx="7920880" cy="4374248"/>
          </a:xfrm>
        </p:spPr>
        <p:style>
          <a:lnRef idx="1">
            <a:schemeClr val="dk1"/>
          </a:lnRef>
          <a:fillRef idx="2">
            <a:schemeClr val="dk1"/>
          </a:fillRef>
          <a:effectRef idx="1">
            <a:schemeClr val="dk1"/>
          </a:effectRef>
          <a:fontRef idx="minor">
            <a:schemeClr val="dk1"/>
          </a:fontRef>
        </p:style>
        <p:txBody>
          <a:bodyPr>
            <a:normAutofit/>
          </a:bodyPr>
          <a:lstStyle/>
          <a:p>
            <a:pPr algn="just">
              <a:lnSpc>
                <a:spcPct val="80000"/>
              </a:lnSpc>
            </a:pPr>
            <a:r>
              <a:rPr lang="el-GR" altLang="el-GR" sz="4000" dirty="0" smtClean="0">
                <a:solidFill>
                  <a:srgbClr val="FF0000"/>
                </a:solidFill>
              </a:rPr>
              <a:t>Ο έλεγχος για την απουσία δήλωσης σύγκρουσης συμφερόντων αλλά και για την πιθανή ύπαρξη σύγκρουσης συμφερόντων πρέπει να γίνεται σε όλα τα στάδια της διαδικασίας σύναψης δημόσιας σύμβασης</a:t>
            </a:r>
          </a:p>
          <a:p>
            <a:pPr algn="l">
              <a:lnSpc>
                <a:spcPct val="80000"/>
              </a:lnSpc>
            </a:pPr>
            <a:endParaRPr lang="el-GR" altLang="el-GR" sz="2900" u="sng" dirty="0" smtClean="0"/>
          </a:p>
          <a:p>
            <a:pPr algn="l">
              <a:lnSpc>
                <a:spcPct val="80000"/>
              </a:lnSpc>
            </a:pPr>
            <a:endParaRPr lang="el-GR" altLang="el-GR" sz="2900" u="sng" dirty="0" smtClean="0">
              <a:solidFill>
                <a:schemeClr val="tx1"/>
              </a:solidFill>
            </a:endParaRPr>
          </a:p>
          <a:p>
            <a:pPr algn="l">
              <a:lnSpc>
                <a:spcPct val="80000"/>
              </a:lnSpc>
              <a:buFont typeface="Arial" pitchFamily="34" charset="0"/>
              <a:buChar char="•"/>
            </a:pPr>
            <a:endParaRPr lang="el-GR" altLang="el-GR" sz="2900" u="sng" dirty="0" smtClean="0">
              <a:solidFill>
                <a:schemeClr val="tx1"/>
              </a:solidFill>
            </a:endParaRPr>
          </a:p>
          <a:p>
            <a:pPr algn="l">
              <a:lnSpc>
                <a:spcPct val="80000"/>
              </a:lnSpc>
            </a:pPr>
            <a:endParaRPr lang="el-GR" altLang="el-GR" sz="2900" u="sng" dirty="0" smtClean="0"/>
          </a:p>
          <a:p>
            <a:pPr algn="just"/>
            <a:endParaRPr lang="el-GR" altLang="el-GR" sz="2100" dirty="0" smtClean="0">
              <a:solidFill>
                <a:schemeClr val="tx1"/>
              </a:solidFill>
            </a:endParaRPr>
          </a:p>
          <a:p>
            <a:pPr algn="just"/>
            <a:endParaRPr lang="el-GR" altLang="el-GR" sz="1800" dirty="0" smtClean="0">
              <a:solidFill>
                <a:schemeClr val="tx1"/>
              </a:solidFill>
            </a:endParaRPr>
          </a:p>
          <a:p>
            <a:pPr algn="just"/>
            <a:endParaRPr lang="el-GR" altLang="el-GR" sz="1600" dirty="0" smtClean="0">
              <a:solidFill>
                <a:schemeClr val="tx1"/>
              </a:solidFill>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594873"/>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214422"/>
            <a:ext cx="7920880" cy="4302810"/>
          </a:xfrm>
        </p:spPr>
        <p:style>
          <a:lnRef idx="1">
            <a:schemeClr val="dk1"/>
          </a:lnRef>
          <a:fillRef idx="2">
            <a:schemeClr val="dk1"/>
          </a:fillRef>
          <a:effectRef idx="1">
            <a:schemeClr val="dk1"/>
          </a:effectRef>
          <a:fontRef idx="minor">
            <a:schemeClr val="dk1"/>
          </a:fontRef>
        </p:style>
        <p:txBody>
          <a:bodyPr>
            <a:normAutofit lnSpcReduction="10000"/>
          </a:bodyPr>
          <a:lstStyle/>
          <a:p>
            <a:pPr algn="l">
              <a:lnSpc>
                <a:spcPct val="80000"/>
              </a:lnSpc>
            </a:pPr>
            <a:r>
              <a:rPr lang="el-GR" altLang="el-GR" sz="2900" u="sng" dirty="0" smtClean="0">
                <a:solidFill>
                  <a:srgbClr val="7030A0"/>
                </a:solidFill>
              </a:rPr>
              <a:t>Μέτρα που πρέπει να λαμβάνονται σε περίπτωση εντοπισμού κινδύνου σύγκρουσης συμφερόντων: </a:t>
            </a:r>
          </a:p>
          <a:p>
            <a:pPr algn="l">
              <a:lnSpc>
                <a:spcPct val="80000"/>
              </a:lnSpc>
            </a:pPr>
            <a:endParaRPr lang="el-GR" altLang="el-GR" sz="2900" u="sng" dirty="0" smtClean="0"/>
          </a:p>
          <a:p>
            <a:pPr algn="l">
              <a:lnSpc>
                <a:spcPct val="80000"/>
              </a:lnSpc>
              <a:buFont typeface="Arial" pitchFamily="34" charset="0"/>
              <a:buChar char="•"/>
            </a:pPr>
            <a:r>
              <a:rPr lang="el-GR" altLang="el-GR" sz="2900" u="sng" dirty="0" smtClean="0">
                <a:solidFill>
                  <a:schemeClr val="tx1"/>
                </a:solidFill>
              </a:rPr>
              <a:t> Συζήτηση με το εμπλεκόμενο πρόσωπο για την αποσαφήνιση της κατάστασης</a:t>
            </a:r>
          </a:p>
          <a:p>
            <a:pPr algn="l">
              <a:lnSpc>
                <a:spcPct val="80000"/>
              </a:lnSpc>
              <a:buFont typeface="Arial" pitchFamily="34" charset="0"/>
              <a:buChar char="•"/>
            </a:pPr>
            <a:r>
              <a:rPr lang="el-GR" altLang="el-GR" sz="2900" u="sng" dirty="0" smtClean="0">
                <a:solidFill>
                  <a:schemeClr val="tx1"/>
                </a:solidFill>
              </a:rPr>
              <a:t> Αποκλεισμός του εμπλεκόμενου προσώπου από τη διαδικασία σύναψης δημοσίων συμβάσεων</a:t>
            </a:r>
          </a:p>
          <a:p>
            <a:pPr algn="l">
              <a:lnSpc>
                <a:spcPct val="80000"/>
              </a:lnSpc>
              <a:buFont typeface="Arial" pitchFamily="34" charset="0"/>
              <a:buChar char="•"/>
            </a:pPr>
            <a:r>
              <a:rPr lang="el-GR" altLang="el-GR" sz="2900" u="sng" dirty="0" smtClean="0">
                <a:solidFill>
                  <a:schemeClr val="tx1"/>
                </a:solidFill>
              </a:rPr>
              <a:t> Τροποποίηση του επιμερισμού των καθηκόντων και των ευθυνών μεταξύ των μελών του προσωπικού</a:t>
            </a:r>
          </a:p>
          <a:p>
            <a:pPr algn="l">
              <a:lnSpc>
                <a:spcPct val="80000"/>
              </a:lnSpc>
              <a:buFont typeface="Arial" pitchFamily="34" charset="0"/>
              <a:buChar char="•"/>
            </a:pPr>
            <a:r>
              <a:rPr lang="el-GR" altLang="el-GR" sz="2900" u="sng" dirty="0" smtClean="0">
                <a:solidFill>
                  <a:schemeClr val="tx1"/>
                </a:solidFill>
              </a:rPr>
              <a:t> Ακύρωση της διαδικασίας σύναψης της σύμβασης</a:t>
            </a:r>
          </a:p>
          <a:p>
            <a:pPr algn="l">
              <a:lnSpc>
                <a:spcPct val="80000"/>
              </a:lnSpc>
              <a:buFont typeface="Arial" pitchFamily="34" charset="0"/>
              <a:buChar char="•"/>
            </a:pPr>
            <a:endParaRPr lang="el-GR" altLang="el-GR" sz="2900" u="sng" dirty="0" smtClean="0">
              <a:solidFill>
                <a:schemeClr val="tx1"/>
              </a:solidFill>
            </a:endParaRPr>
          </a:p>
          <a:p>
            <a:pPr algn="l">
              <a:lnSpc>
                <a:spcPct val="80000"/>
              </a:lnSpc>
              <a:buFont typeface="Arial" pitchFamily="34" charset="0"/>
              <a:buChar char="•"/>
            </a:pPr>
            <a:endParaRPr lang="el-GR" altLang="el-GR" sz="2900" u="sng" dirty="0" smtClean="0">
              <a:solidFill>
                <a:schemeClr val="tx1"/>
              </a:solidFill>
            </a:endParaRPr>
          </a:p>
          <a:p>
            <a:pPr algn="l">
              <a:lnSpc>
                <a:spcPct val="80000"/>
              </a:lnSpc>
            </a:pPr>
            <a:endParaRPr lang="el-GR" altLang="el-GR" sz="2900" u="sng" dirty="0" smtClean="0"/>
          </a:p>
          <a:p>
            <a:pPr algn="just"/>
            <a:endParaRPr lang="el-GR" altLang="el-GR" sz="2100" dirty="0" smtClean="0">
              <a:solidFill>
                <a:schemeClr val="tx1"/>
              </a:solidFill>
            </a:endParaRPr>
          </a:p>
          <a:p>
            <a:pPr algn="just"/>
            <a:endParaRPr lang="el-GR" altLang="el-GR" sz="1800" dirty="0" smtClean="0">
              <a:solidFill>
                <a:schemeClr val="tx1"/>
              </a:solidFill>
            </a:endParaRPr>
          </a:p>
          <a:p>
            <a:pPr algn="just"/>
            <a:endParaRPr lang="el-GR" altLang="el-GR" sz="1600" dirty="0" smtClean="0">
              <a:solidFill>
                <a:schemeClr val="tx1"/>
              </a:solidFill>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594873"/>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214422"/>
            <a:ext cx="7920880" cy="4302810"/>
          </a:xfrm>
        </p:spPr>
        <p:style>
          <a:lnRef idx="1">
            <a:schemeClr val="dk1"/>
          </a:lnRef>
          <a:fillRef idx="2">
            <a:schemeClr val="dk1"/>
          </a:fillRef>
          <a:effectRef idx="1">
            <a:schemeClr val="dk1"/>
          </a:effectRef>
          <a:fontRef idx="minor">
            <a:schemeClr val="dk1"/>
          </a:fontRef>
        </p:style>
        <p:txBody>
          <a:bodyPr>
            <a:normAutofit/>
          </a:bodyPr>
          <a:lstStyle/>
          <a:p>
            <a:pPr>
              <a:lnSpc>
                <a:spcPct val="80000"/>
              </a:lnSpc>
            </a:pPr>
            <a:r>
              <a:rPr lang="el-GR" altLang="el-GR" u="sng" dirty="0" smtClean="0">
                <a:solidFill>
                  <a:srgbClr val="FF0000"/>
                </a:solidFill>
              </a:rPr>
              <a:t>Κόκκινες σημαίες</a:t>
            </a:r>
            <a:r>
              <a:rPr lang="el-GR" altLang="el-GR" sz="2900" u="sng" dirty="0" smtClean="0"/>
              <a:t> </a:t>
            </a:r>
          </a:p>
          <a:p>
            <a:pPr algn="l">
              <a:lnSpc>
                <a:spcPct val="80000"/>
              </a:lnSpc>
            </a:pPr>
            <a:endParaRPr lang="el-GR" altLang="el-GR" sz="2900" u="sng" dirty="0" smtClean="0"/>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nSpc>
                <a:spcPct val="80000"/>
              </a:lnSpc>
            </a:pPr>
            <a:r>
              <a:rPr lang="el-GR" altLang="el-GR" sz="2900" dirty="0" smtClean="0">
                <a:solidFill>
                  <a:schemeClr val="tx1"/>
                </a:solidFill>
              </a:rPr>
              <a:t>Τι είναι οι κόκκινες σημαίες και πως χρησιμοποιούνται;</a:t>
            </a: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p>
          <a:p>
            <a:pPr algn="just"/>
            <a:endParaRPr lang="el-GR" altLang="el-GR" sz="2100" dirty="0" smtClean="0">
              <a:solidFill>
                <a:schemeClr val="tx1"/>
              </a:solidFill>
            </a:endParaRPr>
          </a:p>
          <a:p>
            <a:pPr algn="just"/>
            <a:endParaRPr lang="el-GR" altLang="el-GR" sz="1800" dirty="0" smtClean="0">
              <a:solidFill>
                <a:schemeClr val="tx1"/>
              </a:solidFill>
            </a:endParaRPr>
          </a:p>
          <a:p>
            <a:pPr algn="just"/>
            <a:endParaRPr lang="el-GR" altLang="el-GR" sz="1600" dirty="0" smtClean="0">
              <a:solidFill>
                <a:schemeClr val="tx1"/>
              </a:solidFill>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594873"/>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142984"/>
            <a:ext cx="7920880" cy="4374248"/>
          </a:xfrm>
        </p:spPr>
        <p:style>
          <a:lnRef idx="1">
            <a:schemeClr val="dk1"/>
          </a:lnRef>
          <a:fillRef idx="2">
            <a:schemeClr val="dk1"/>
          </a:fillRef>
          <a:effectRef idx="1">
            <a:schemeClr val="dk1"/>
          </a:effectRef>
          <a:fontRef idx="minor">
            <a:schemeClr val="dk1"/>
          </a:fontRef>
        </p:style>
        <p:txBody>
          <a:bodyPr>
            <a:normAutofit/>
          </a:bodyPr>
          <a:lstStyle/>
          <a:p>
            <a:pPr>
              <a:lnSpc>
                <a:spcPct val="80000"/>
              </a:lnSpc>
            </a:pPr>
            <a:r>
              <a:rPr lang="el-GR" altLang="el-GR" sz="2900" dirty="0" smtClean="0">
                <a:solidFill>
                  <a:schemeClr val="tx1"/>
                </a:solidFill>
              </a:rPr>
              <a:t>Ως </a:t>
            </a:r>
            <a:r>
              <a:rPr lang="el-GR" altLang="el-GR" sz="2900" dirty="0" smtClean="0">
                <a:solidFill>
                  <a:srgbClr val="FF0000"/>
                </a:solidFill>
              </a:rPr>
              <a:t>κόκκινη σημαία </a:t>
            </a:r>
            <a:r>
              <a:rPr lang="el-GR" altLang="el-GR" sz="2900" dirty="0" smtClean="0">
                <a:solidFill>
                  <a:schemeClr val="tx1"/>
                </a:solidFill>
              </a:rPr>
              <a:t>νοείται η </a:t>
            </a:r>
            <a:r>
              <a:rPr lang="el-GR" altLang="el-GR" sz="2900" dirty="0" smtClean="0">
                <a:solidFill>
                  <a:srgbClr val="FF0000"/>
                </a:solidFill>
              </a:rPr>
              <a:t>ένδειξη</a:t>
            </a:r>
            <a:r>
              <a:rPr lang="el-GR" altLang="el-GR" sz="2900" dirty="0" smtClean="0">
                <a:solidFill>
                  <a:schemeClr val="tx1"/>
                </a:solidFill>
              </a:rPr>
              <a:t> πιθανής απάτης ή διαφθοράς και αφορά ένα στοιχείο ή ένα σύνολο στοιχείων τα οποία </a:t>
            </a:r>
            <a:r>
              <a:rPr lang="el-GR" altLang="el-GR" sz="2900" dirty="0" smtClean="0">
                <a:solidFill>
                  <a:srgbClr val="FF0000"/>
                </a:solidFill>
              </a:rPr>
              <a:t>δεν είναι συνήθη </a:t>
            </a:r>
            <a:r>
              <a:rPr lang="el-GR" altLang="el-GR" sz="2900" dirty="0" smtClean="0">
                <a:solidFill>
                  <a:schemeClr val="tx1"/>
                </a:solidFill>
              </a:rPr>
              <a:t>από τη φύση τους ή </a:t>
            </a:r>
            <a:r>
              <a:rPr lang="el-GR" altLang="el-GR" sz="2900" dirty="0" smtClean="0">
                <a:solidFill>
                  <a:srgbClr val="FF0000"/>
                </a:solidFill>
              </a:rPr>
              <a:t>αποκλίνουν από τη συνήθη δραστηριότητα</a:t>
            </a:r>
          </a:p>
          <a:p>
            <a:pPr>
              <a:lnSpc>
                <a:spcPct val="80000"/>
              </a:lnSpc>
            </a:pPr>
            <a:endParaRPr lang="el-GR" altLang="el-GR" sz="2900" dirty="0" smtClean="0">
              <a:solidFill>
                <a:schemeClr val="tx1"/>
              </a:solidFill>
            </a:endParaRPr>
          </a:p>
          <a:p>
            <a:pPr>
              <a:lnSpc>
                <a:spcPct val="80000"/>
              </a:lnSpc>
            </a:pPr>
            <a:r>
              <a:rPr lang="el-GR" altLang="el-GR" sz="2900" dirty="0" smtClean="0">
                <a:solidFill>
                  <a:schemeClr val="tx1"/>
                </a:solidFill>
              </a:rPr>
              <a:t>Πρόκειται για </a:t>
            </a:r>
            <a:r>
              <a:rPr lang="el-GR" altLang="el-GR" sz="2900" dirty="0" smtClean="0">
                <a:solidFill>
                  <a:srgbClr val="FF0000"/>
                </a:solidFill>
              </a:rPr>
              <a:t>ένδειξη </a:t>
            </a:r>
            <a:r>
              <a:rPr lang="el-GR" altLang="el-GR" sz="2900" dirty="0" smtClean="0">
                <a:solidFill>
                  <a:schemeClr val="tx1"/>
                </a:solidFill>
              </a:rPr>
              <a:t>παρέκκλισης από το σύνηθες και απαιτείται </a:t>
            </a:r>
            <a:r>
              <a:rPr lang="el-GR" altLang="el-GR" sz="2900" dirty="0" smtClean="0">
                <a:solidFill>
                  <a:srgbClr val="FF0000"/>
                </a:solidFill>
              </a:rPr>
              <a:t>περαιτέρω</a:t>
            </a:r>
            <a:r>
              <a:rPr lang="el-GR" altLang="el-GR" sz="2900" dirty="0" smtClean="0">
                <a:solidFill>
                  <a:schemeClr val="tx1"/>
                </a:solidFill>
              </a:rPr>
              <a:t> εξέταση </a:t>
            </a:r>
          </a:p>
          <a:p>
            <a:pPr algn="l">
              <a:lnSpc>
                <a:spcPct val="80000"/>
              </a:lnSpc>
            </a:pPr>
            <a:endParaRPr lang="el-GR" altLang="el-GR" sz="2900" u="sng" dirty="0" smtClean="0"/>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p>
          <a:p>
            <a:pPr algn="just"/>
            <a:endParaRPr lang="el-GR" altLang="el-GR" sz="2100" dirty="0" smtClean="0">
              <a:solidFill>
                <a:schemeClr val="tx1"/>
              </a:solidFill>
            </a:endParaRPr>
          </a:p>
          <a:p>
            <a:pPr algn="just"/>
            <a:endParaRPr lang="el-GR" altLang="el-GR" sz="1800" dirty="0" smtClean="0">
              <a:solidFill>
                <a:schemeClr val="tx1"/>
              </a:solidFill>
            </a:endParaRPr>
          </a:p>
          <a:p>
            <a:pPr algn="just"/>
            <a:endParaRPr lang="el-GR" altLang="el-GR" sz="1600" dirty="0" smtClean="0">
              <a:solidFill>
                <a:schemeClr val="tx1"/>
              </a:solidFill>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594873"/>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214422"/>
            <a:ext cx="7920880" cy="4302810"/>
          </a:xfrm>
        </p:spPr>
        <p:style>
          <a:lnRef idx="1">
            <a:schemeClr val="dk1"/>
          </a:lnRef>
          <a:fillRef idx="2">
            <a:schemeClr val="dk1"/>
          </a:fillRef>
          <a:effectRef idx="1">
            <a:schemeClr val="dk1"/>
          </a:effectRef>
          <a:fontRef idx="minor">
            <a:schemeClr val="dk1"/>
          </a:fontRef>
        </p:style>
        <p:txBody>
          <a:bodyPr>
            <a:normAutofit/>
          </a:bodyPr>
          <a:lstStyle/>
          <a:p>
            <a:pPr algn="l">
              <a:lnSpc>
                <a:spcPct val="80000"/>
              </a:lnSpc>
            </a:pPr>
            <a:r>
              <a:rPr lang="el-GR" altLang="el-GR" sz="2900" dirty="0" smtClean="0">
                <a:solidFill>
                  <a:srgbClr val="7030A0"/>
                </a:solidFill>
              </a:rPr>
              <a:t>Γενικά παραδείγματα:</a:t>
            </a:r>
          </a:p>
          <a:p>
            <a:pPr algn="l">
              <a:lnSpc>
                <a:spcPct val="80000"/>
              </a:lnSpc>
            </a:pPr>
            <a:endParaRPr lang="el-GR" altLang="el-GR" sz="2900" dirty="0" smtClean="0">
              <a:solidFill>
                <a:schemeClr val="bg1">
                  <a:lumMod val="50000"/>
                </a:schemeClr>
              </a:solidFill>
            </a:endParaRPr>
          </a:p>
          <a:p>
            <a:pPr algn="l">
              <a:lnSpc>
                <a:spcPct val="80000"/>
              </a:lnSpc>
              <a:buFont typeface="Arial" pitchFamily="34" charset="0"/>
              <a:buChar char="•"/>
            </a:pPr>
            <a:r>
              <a:rPr lang="el-GR" altLang="el-GR" sz="2900" dirty="0" smtClean="0">
                <a:solidFill>
                  <a:schemeClr val="bg1">
                    <a:lumMod val="50000"/>
                  </a:schemeClr>
                </a:solidFill>
              </a:rPr>
              <a:t> </a:t>
            </a:r>
            <a:r>
              <a:rPr lang="el-GR" altLang="el-GR" sz="2900" dirty="0" smtClean="0">
                <a:solidFill>
                  <a:schemeClr val="tx1"/>
                </a:solidFill>
              </a:rPr>
              <a:t>Προσφορές από υποτιθέμενους διαφορετικούς υποψηφίους που αποστέλλονται μέσω ΦΑΞ από τον ίδιο αριθμό τηλεφώνου</a:t>
            </a:r>
          </a:p>
          <a:p>
            <a:pPr algn="l">
              <a:lnSpc>
                <a:spcPct val="80000"/>
              </a:lnSpc>
              <a:buFont typeface="Arial" pitchFamily="34" charset="0"/>
              <a:buChar char="•"/>
            </a:pPr>
            <a:r>
              <a:rPr lang="el-GR" altLang="el-GR" sz="2900" dirty="0" smtClean="0">
                <a:solidFill>
                  <a:schemeClr val="tx1"/>
                </a:solidFill>
              </a:rPr>
              <a:t> Ποσά εξοφλημένων τιμολογίων που υπερβαίνουν την αξία της σύμβασης</a:t>
            </a:r>
          </a:p>
          <a:p>
            <a:pPr algn="l">
              <a:lnSpc>
                <a:spcPct val="80000"/>
              </a:lnSpc>
              <a:buFont typeface="Arial" pitchFamily="34" charset="0"/>
              <a:buChar char="•"/>
            </a:pPr>
            <a:r>
              <a:rPr lang="el-GR" altLang="el-GR" sz="2900" dirty="0" smtClean="0">
                <a:solidFill>
                  <a:schemeClr val="tx1"/>
                </a:solidFill>
              </a:rPr>
              <a:t> Πιέσεις στην επιτροπή αξιολόγησης για την επιλογή συγκεκριμένου αναδόχου</a:t>
            </a:r>
          </a:p>
          <a:p>
            <a:pPr algn="l">
              <a:lnSpc>
                <a:spcPct val="80000"/>
              </a:lnSpc>
            </a:pPr>
            <a:r>
              <a:rPr lang="el-GR" altLang="el-GR" sz="2900" dirty="0" smtClean="0">
                <a:solidFill>
                  <a:schemeClr val="tx1"/>
                </a:solidFill>
              </a:rPr>
              <a:t> </a:t>
            </a:r>
            <a:r>
              <a:rPr lang="el-GR" altLang="el-GR" sz="2900" dirty="0" smtClean="0">
                <a:solidFill>
                  <a:schemeClr val="bg1">
                    <a:lumMod val="50000"/>
                  </a:schemeClr>
                </a:solidFill>
              </a:rPr>
              <a:t> </a:t>
            </a:r>
          </a:p>
          <a:p>
            <a:pPr algn="l">
              <a:lnSpc>
                <a:spcPct val="80000"/>
              </a:lnSpc>
            </a:pPr>
            <a:endParaRPr lang="el-GR" altLang="el-GR" sz="2900" dirty="0" smtClean="0">
              <a:solidFill>
                <a:schemeClr val="bg1">
                  <a:lumMod val="50000"/>
                </a:schemeClr>
              </a:solidFill>
            </a:endParaRPr>
          </a:p>
          <a:p>
            <a:pPr algn="l">
              <a:lnSpc>
                <a:spcPct val="80000"/>
              </a:lnSpc>
            </a:pPr>
            <a:endParaRPr lang="el-GR" altLang="el-GR" sz="2900" u="sng" dirty="0" smtClean="0"/>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p>
          <a:p>
            <a:pPr algn="just"/>
            <a:endParaRPr lang="el-GR" altLang="el-GR" sz="2100" dirty="0" smtClean="0">
              <a:solidFill>
                <a:schemeClr val="tx1"/>
              </a:solidFill>
            </a:endParaRPr>
          </a:p>
          <a:p>
            <a:pPr algn="just"/>
            <a:endParaRPr lang="el-GR" altLang="el-GR" sz="1800" dirty="0" smtClean="0">
              <a:solidFill>
                <a:schemeClr val="tx1"/>
              </a:solidFill>
            </a:endParaRPr>
          </a:p>
          <a:p>
            <a:pPr algn="just"/>
            <a:endParaRPr lang="el-GR" altLang="el-GR" sz="1600" dirty="0" smtClean="0">
              <a:solidFill>
                <a:schemeClr val="tx1"/>
              </a:solidFill>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2 - Θέση περιεχομένου"/>
          <p:cNvSpPr>
            <a:spLocks noGrp="1"/>
          </p:cNvSpPr>
          <p:nvPr>
            <p:ph idx="1"/>
          </p:nvPr>
        </p:nvSpPr>
        <p:spPr>
          <a:xfrm>
            <a:off x="457200" y="1214422"/>
            <a:ext cx="8229600" cy="4572033"/>
          </a:xfrm>
        </p:spPr>
        <p:style>
          <a:lnRef idx="1">
            <a:schemeClr val="dk1"/>
          </a:lnRef>
          <a:fillRef idx="2">
            <a:schemeClr val="dk1"/>
          </a:fillRef>
          <a:effectRef idx="1">
            <a:schemeClr val="dk1"/>
          </a:effectRef>
          <a:fontRef idx="minor">
            <a:schemeClr val="dk1"/>
          </a:fontRef>
        </p:style>
        <p:txBody>
          <a:bodyPr>
            <a:normAutofit/>
          </a:bodyPr>
          <a:lstStyle/>
          <a:p>
            <a:pPr algn="ctr">
              <a:buNone/>
            </a:pPr>
            <a:r>
              <a:rPr lang="el-GR" altLang="el-GR" b="1" dirty="0" smtClean="0">
                <a:solidFill>
                  <a:srgbClr val="7030A0"/>
                </a:solidFill>
              </a:rPr>
              <a:t>ΕΙΔΙΚΗ ΥΠΗΡΕΣΙΑ ΔΙΑΧΕΙΡΙΣΗΣ </a:t>
            </a:r>
            <a:endParaRPr lang="en-US" altLang="el-GR" b="1" dirty="0" smtClean="0">
              <a:solidFill>
                <a:srgbClr val="7030A0"/>
              </a:solidFill>
            </a:endParaRPr>
          </a:p>
          <a:p>
            <a:pPr algn="ctr">
              <a:buNone/>
            </a:pPr>
            <a:r>
              <a:rPr lang="el-GR" altLang="el-GR" b="1" dirty="0" smtClean="0">
                <a:solidFill>
                  <a:srgbClr val="7030A0"/>
                </a:solidFill>
              </a:rPr>
              <a:t>Ε. Π. ΠΕΡΙΦΕΡΕΙΑΣ </a:t>
            </a:r>
            <a:r>
              <a:rPr lang="en-US" altLang="el-GR" b="1" dirty="0" smtClean="0">
                <a:solidFill>
                  <a:srgbClr val="7030A0"/>
                </a:solidFill>
              </a:rPr>
              <a:t> </a:t>
            </a:r>
            <a:r>
              <a:rPr lang="el-GR" altLang="el-GR" b="1" dirty="0" smtClean="0">
                <a:solidFill>
                  <a:srgbClr val="7030A0"/>
                </a:solidFill>
              </a:rPr>
              <a:t>ΠΕΛΟΠΟΝΝΗΣΟΥ</a:t>
            </a:r>
          </a:p>
          <a:p>
            <a:pPr>
              <a:buNone/>
            </a:pPr>
            <a:endParaRPr lang="el-GR" sz="2000" dirty="0" smtClean="0"/>
          </a:p>
          <a:p>
            <a:pPr>
              <a:buNone/>
            </a:pPr>
            <a:r>
              <a:rPr lang="el-GR" sz="2000" dirty="0" smtClean="0"/>
              <a:t>				</a:t>
            </a:r>
          </a:p>
          <a:p>
            <a:pPr>
              <a:buNone/>
            </a:pPr>
            <a:endParaRPr lang="en-US" sz="2000" dirty="0" smtClean="0"/>
          </a:p>
          <a:p>
            <a:pPr>
              <a:buNone/>
            </a:pPr>
            <a:endParaRPr lang="el-GR" sz="2000" dirty="0" smtClean="0"/>
          </a:p>
          <a:p>
            <a:pPr>
              <a:buNone/>
            </a:pPr>
            <a:r>
              <a:rPr lang="el-GR" sz="2000" dirty="0" smtClean="0"/>
              <a:t>				</a:t>
            </a:r>
            <a:r>
              <a:rPr lang="en-US" sz="2000" dirty="0" smtClean="0"/>
              <a:t>  </a:t>
            </a:r>
            <a:r>
              <a:rPr lang="el-GR" sz="2000" dirty="0" smtClean="0"/>
              <a:t>Εισηγητής: Χαράλαμπος </a:t>
            </a:r>
            <a:r>
              <a:rPr lang="el-GR" sz="2000" dirty="0" err="1" smtClean="0"/>
              <a:t>Κοκοσιούλης</a:t>
            </a:r>
            <a:endParaRPr lang="el-GR" sz="2000" dirty="0" smtClean="0"/>
          </a:p>
          <a:p>
            <a:pPr>
              <a:buNone/>
            </a:pPr>
            <a:r>
              <a:rPr lang="el-GR" sz="2000" dirty="0" smtClean="0"/>
              <a:t>                   		                 </a:t>
            </a:r>
            <a:r>
              <a:rPr lang="en-US" sz="2000" dirty="0" smtClean="0"/>
              <a:t>  </a:t>
            </a:r>
            <a:r>
              <a:rPr lang="el-GR" sz="2000" dirty="0" smtClean="0"/>
              <a:t>   Στέλεχος Μονάδας Β1΄ -   					    </a:t>
            </a:r>
            <a:r>
              <a:rPr lang="en-US" sz="2000" dirty="0" smtClean="0"/>
              <a:t>  </a:t>
            </a:r>
            <a:r>
              <a:rPr lang="el-GR" sz="2000" dirty="0" smtClean="0"/>
              <a:t>Υπεύθυνος για θέματα απάτης </a:t>
            </a:r>
          </a:p>
          <a:p>
            <a:pPr>
              <a:buNone/>
            </a:pPr>
            <a:endParaRPr lang="el-GR" sz="1800" dirty="0"/>
          </a:p>
        </p:txBody>
      </p:sp>
      <p:grpSp>
        <p:nvGrpSpPr>
          <p:cNvPr id="5" name="Ομάδα 4"/>
          <p:cNvGrpSpPr>
            <a:grpSpLocks noGrp="1"/>
          </p:cNvGrpSpPr>
          <p:nvPr>
            <p:ph type="ftr" sz="quarter" idx="11"/>
          </p:nvPr>
        </p:nvGrpSpPr>
        <p:grpSpPr>
          <a:xfrm>
            <a:off x="357158" y="5786454"/>
            <a:ext cx="8572560" cy="935021"/>
            <a:chOff x="179512" y="5855767"/>
            <a:chExt cx="8830041" cy="934428"/>
          </a:xfrm>
        </p:grpSpPr>
        <p:pic>
          <p:nvPicPr>
            <p:cNvPr id="6" name="Εικόνα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7" name="Εικόνα 5"/>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8" name="Εικόνα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594873"/>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142984"/>
            <a:ext cx="7920880" cy="4500594"/>
          </a:xfrm>
        </p:spPr>
        <p:style>
          <a:lnRef idx="1">
            <a:schemeClr val="dk1"/>
          </a:lnRef>
          <a:fillRef idx="2">
            <a:schemeClr val="dk1"/>
          </a:fillRef>
          <a:effectRef idx="1">
            <a:schemeClr val="dk1"/>
          </a:effectRef>
          <a:fontRef idx="minor">
            <a:schemeClr val="dk1"/>
          </a:fontRef>
        </p:style>
        <p:txBody>
          <a:bodyPr>
            <a:normAutofit fontScale="77500" lnSpcReduction="20000"/>
          </a:bodyPr>
          <a:lstStyle/>
          <a:p>
            <a:pPr algn="l">
              <a:lnSpc>
                <a:spcPct val="80000"/>
              </a:lnSpc>
            </a:pPr>
            <a:r>
              <a:rPr lang="el-GR" altLang="el-GR" sz="2900" dirty="0" smtClean="0">
                <a:solidFill>
                  <a:srgbClr val="7030A0"/>
                </a:solidFill>
              </a:rPr>
              <a:t>Παραδείγματα </a:t>
            </a:r>
            <a:r>
              <a:rPr lang="el-GR" altLang="el-GR" sz="2900" dirty="0" smtClean="0">
                <a:solidFill>
                  <a:srgbClr val="FF0000"/>
                </a:solidFill>
              </a:rPr>
              <a:t>κόκκινων σημαιών </a:t>
            </a:r>
            <a:r>
              <a:rPr lang="el-GR" altLang="el-GR" sz="2900" dirty="0" smtClean="0">
                <a:solidFill>
                  <a:srgbClr val="7030A0"/>
                </a:solidFill>
              </a:rPr>
              <a:t>που συνδέονται με σύγκρουση συμφερόντων κατά την προετοιμασία και έναρξη της διαδικασίας σύναψης δημόσιας σύμβασης:</a:t>
            </a:r>
          </a:p>
          <a:p>
            <a:pPr algn="l">
              <a:lnSpc>
                <a:spcPct val="80000"/>
              </a:lnSpc>
            </a:pPr>
            <a:endParaRPr lang="el-GR" altLang="el-GR" sz="2900" dirty="0" smtClean="0">
              <a:solidFill>
                <a:schemeClr val="bg1">
                  <a:lumMod val="50000"/>
                </a:schemeClr>
              </a:solidFill>
            </a:endParaRPr>
          </a:p>
          <a:p>
            <a:pPr algn="l">
              <a:lnSpc>
                <a:spcPct val="80000"/>
              </a:lnSpc>
              <a:buFont typeface="Arial" pitchFamily="34" charset="0"/>
              <a:buChar char="•"/>
            </a:pPr>
            <a:r>
              <a:rPr lang="el-GR" altLang="el-GR" sz="2900" dirty="0" smtClean="0">
                <a:solidFill>
                  <a:schemeClr val="bg1">
                    <a:lumMod val="50000"/>
                  </a:schemeClr>
                </a:solidFill>
              </a:rPr>
              <a:t> </a:t>
            </a:r>
            <a:r>
              <a:rPr lang="el-GR" altLang="el-GR" sz="2900" dirty="0" smtClean="0">
                <a:solidFill>
                  <a:schemeClr val="tx1"/>
                </a:solidFill>
              </a:rPr>
              <a:t>Το πρόσωπο που είναι επιφορτισμένο με τη σύνταξη των τευχών δημοπράτησης ή κάποιος ανώτερος υπάλληλος της Υπηρεσίας επιμένει για την πρόσληψη εξωτερικού συνεργάτη για να βοηθήσει στη σύνταξη των τευχών παρότι δεν είναι απαραίτητο </a:t>
            </a:r>
          </a:p>
          <a:p>
            <a:pPr algn="l">
              <a:lnSpc>
                <a:spcPct val="80000"/>
              </a:lnSpc>
              <a:buFont typeface="Arial" pitchFamily="34" charset="0"/>
              <a:buChar char="•"/>
            </a:pPr>
            <a:r>
              <a:rPr lang="el-GR" altLang="el-GR" sz="2900" dirty="0" smtClean="0">
                <a:solidFill>
                  <a:schemeClr val="tx1"/>
                </a:solidFill>
              </a:rPr>
              <a:t> Σε σύντομο χρονικό διάστημα προκηρύσσονται χωρίς προφανή λόγο δύο ή περισσότεροι διαγωνισμοί ανάθεσης συμβάσεων με πανομοιότυπο αντικείμενο </a:t>
            </a:r>
            <a:r>
              <a:rPr lang="el-GR" altLang="el-GR" sz="2900" dirty="0" smtClean="0">
                <a:solidFill>
                  <a:srgbClr val="FF0000"/>
                </a:solidFill>
              </a:rPr>
              <a:t>(κατάτμηση) </a:t>
            </a:r>
            <a:r>
              <a:rPr lang="el-GR" altLang="el-GR" sz="2900" dirty="0" smtClean="0">
                <a:solidFill>
                  <a:schemeClr val="tx1"/>
                </a:solidFill>
              </a:rPr>
              <a:t>με αποτέλεσμα τη χρήση λιγότερο ανταγωνιστικής μεθόδου ανάθεσης (π.χ. </a:t>
            </a:r>
            <a:r>
              <a:rPr lang="el-GR" altLang="el-GR" sz="2900" dirty="0" smtClean="0">
                <a:solidFill>
                  <a:srgbClr val="FF0000"/>
                </a:solidFill>
              </a:rPr>
              <a:t>συνοπτικός διαγωνισμός</a:t>
            </a:r>
            <a:r>
              <a:rPr lang="el-GR" altLang="el-GR" sz="2900" dirty="0" smtClean="0">
                <a:solidFill>
                  <a:schemeClr val="tx1"/>
                </a:solidFill>
              </a:rPr>
              <a:t>)</a:t>
            </a:r>
          </a:p>
          <a:p>
            <a:pPr algn="l">
              <a:lnSpc>
                <a:spcPct val="80000"/>
              </a:lnSpc>
              <a:buFont typeface="Arial" pitchFamily="34" charset="0"/>
              <a:buChar char="•"/>
            </a:pPr>
            <a:r>
              <a:rPr lang="el-GR" altLang="el-GR" sz="2900" dirty="0" smtClean="0">
                <a:solidFill>
                  <a:schemeClr val="tx1"/>
                </a:solidFill>
              </a:rPr>
              <a:t> Διαπιστώνεται αδικαιολόγητη επιλογή ή χρήση κριτηρίων ανάθεσης που ευνοούν συγκεκριμένη εταιρεία ή προσφορά </a:t>
            </a:r>
            <a:r>
              <a:rPr lang="el-GR" altLang="el-GR" sz="2900" dirty="0" smtClean="0">
                <a:solidFill>
                  <a:srgbClr val="FF0000"/>
                </a:solidFill>
              </a:rPr>
              <a:t>(φωτογραφική διακήρυξη)</a:t>
            </a:r>
            <a:r>
              <a:rPr lang="el-GR" altLang="el-GR" sz="2900" dirty="0" smtClean="0">
                <a:solidFill>
                  <a:schemeClr val="tx1"/>
                </a:solidFill>
              </a:rPr>
              <a:t> </a:t>
            </a:r>
          </a:p>
          <a:p>
            <a:pPr algn="l">
              <a:lnSpc>
                <a:spcPct val="80000"/>
              </a:lnSpc>
            </a:pPr>
            <a:r>
              <a:rPr lang="el-GR" altLang="el-GR" sz="2900" dirty="0" smtClean="0">
                <a:solidFill>
                  <a:schemeClr val="tx1"/>
                </a:solidFill>
              </a:rPr>
              <a:t> </a:t>
            </a:r>
            <a:r>
              <a:rPr lang="el-GR" altLang="el-GR" sz="2900" dirty="0" smtClean="0">
                <a:solidFill>
                  <a:schemeClr val="bg1">
                    <a:lumMod val="50000"/>
                  </a:schemeClr>
                </a:solidFill>
              </a:rPr>
              <a:t> </a:t>
            </a:r>
          </a:p>
          <a:p>
            <a:pPr algn="l">
              <a:lnSpc>
                <a:spcPct val="80000"/>
              </a:lnSpc>
            </a:pPr>
            <a:endParaRPr lang="el-GR" altLang="el-GR" sz="2900" dirty="0" smtClean="0">
              <a:solidFill>
                <a:schemeClr val="bg1">
                  <a:lumMod val="50000"/>
                </a:schemeClr>
              </a:solidFill>
            </a:endParaRPr>
          </a:p>
          <a:p>
            <a:pPr algn="l">
              <a:lnSpc>
                <a:spcPct val="80000"/>
              </a:lnSpc>
            </a:pPr>
            <a:endParaRPr lang="el-GR" altLang="el-GR" sz="2900" u="sng" dirty="0" smtClean="0"/>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p>
          <a:p>
            <a:pPr algn="just"/>
            <a:endParaRPr lang="el-GR" altLang="el-GR" sz="2100" dirty="0" smtClean="0">
              <a:solidFill>
                <a:schemeClr val="tx1"/>
              </a:solidFill>
            </a:endParaRPr>
          </a:p>
          <a:p>
            <a:pPr algn="just"/>
            <a:endParaRPr lang="el-GR" altLang="el-GR" sz="1800" dirty="0" smtClean="0">
              <a:solidFill>
                <a:schemeClr val="tx1"/>
              </a:solidFill>
            </a:endParaRPr>
          </a:p>
          <a:p>
            <a:pPr algn="just"/>
            <a:endParaRPr lang="el-GR" altLang="el-GR" sz="1600" dirty="0" smtClean="0">
              <a:solidFill>
                <a:schemeClr val="tx1"/>
              </a:solidFill>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594873"/>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142984"/>
            <a:ext cx="7920880" cy="4374248"/>
          </a:xfrm>
        </p:spPr>
        <p:style>
          <a:lnRef idx="1">
            <a:schemeClr val="dk1"/>
          </a:lnRef>
          <a:fillRef idx="2">
            <a:schemeClr val="dk1"/>
          </a:fillRef>
          <a:effectRef idx="1">
            <a:schemeClr val="dk1"/>
          </a:effectRef>
          <a:fontRef idx="minor">
            <a:schemeClr val="dk1"/>
          </a:fontRef>
        </p:style>
        <p:txBody>
          <a:bodyPr>
            <a:normAutofit fontScale="85000" lnSpcReduction="20000"/>
          </a:bodyPr>
          <a:lstStyle/>
          <a:p>
            <a:pPr algn="l">
              <a:lnSpc>
                <a:spcPct val="80000"/>
              </a:lnSpc>
            </a:pPr>
            <a:r>
              <a:rPr lang="el-GR" altLang="el-GR" sz="2900" dirty="0" smtClean="0">
                <a:solidFill>
                  <a:srgbClr val="7030A0"/>
                </a:solidFill>
              </a:rPr>
              <a:t>Παραδείγματα </a:t>
            </a:r>
            <a:r>
              <a:rPr lang="el-GR" altLang="el-GR" sz="2900" dirty="0" smtClean="0">
                <a:solidFill>
                  <a:srgbClr val="FF0000"/>
                </a:solidFill>
              </a:rPr>
              <a:t>κόκκινων σημαιών </a:t>
            </a:r>
            <a:r>
              <a:rPr lang="el-GR" altLang="el-GR" sz="2900" dirty="0" smtClean="0">
                <a:solidFill>
                  <a:srgbClr val="7030A0"/>
                </a:solidFill>
              </a:rPr>
              <a:t>που συνδέονται με σύγκρουση συμφερόντων κατά την πρόσκληση υποβολής προσφορών, αξιολόγησης των προσφορών και λήψης της τελικής απόφασης:</a:t>
            </a:r>
          </a:p>
          <a:p>
            <a:pPr algn="l">
              <a:lnSpc>
                <a:spcPct val="80000"/>
              </a:lnSpc>
            </a:pPr>
            <a:endParaRPr lang="el-GR" altLang="el-GR" sz="2900" dirty="0" smtClean="0">
              <a:solidFill>
                <a:schemeClr val="bg1">
                  <a:lumMod val="50000"/>
                </a:schemeClr>
              </a:solidFill>
            </a:endParaRPr>
          </a:p>
          <a:p>
            <a:pPr algn="l">
              <a:lnSpc>
                <a:spcPct val="80000"/>
              </a:lnSpc>
              <a:buFont typeface="Arial" pitchFamily="34" charset="0"/>
              <a:buChar char="•"/>
            </a:pPr>
            <a:r>
              <a:rPr lang="el-GR" altLang="el-GR" sz="2900" dirty="0" smtClean="0">
                <a:solidFill>
                  <a:schemeClr val="bg1">
                    <a:lumMod val="50000"/>
                  </a:schemeClr>
                </a:solidFill>
              </a:rPr>
              <a:t> </a:t>
            </a:r>
            <a:r>
              <a:rPr lang="el-GR" altLang="el-GR" sz="2900" dirty="0" smtClean="0">
                <a:solidFill>
                  <a:schemeClr val="tx1"/>
                </a:solidFill>
              </a:rPr>
              <a:t>Καταφανείς </a:t>
            </a:r>
            <a:r>
              <a:rPr lang="el-GR" altLang="el-GR" sz="2900" dirty="0" smtClean="0">
                <a:solidFill>
                  <a:srgbClr val="FF0000"/>
                </a:solidFill>
              </a:rPr>
              <a:t>αλλαγές</a:t>
            </a:r>
            <a:r>
              <a:rPr lang="el-GR" altLang="el-GR" sz="2900" dirty="0" smtClean="0">
                <a:solidFill>
                  <a:schemeClr val="tx1"/>
                </a:solidFill>
              </a:rPr>
              <a:t> στα επίσημα έγγραφα ή/και στις βεβαιώσεις παραλαβής των εγγράφων ( διαγραφές, μουτζούρες)</a:t>
            </a:r>
          </a:p>
          <a:p>
            <a:pPr algn="l">
              <a:lnSpc>
                <a:spcPct val="80000"/>
              </a:lnSpc>
              <a:buFont typeface="Arial" pitchFamily="34" charset="0"/>
              <a:buChar char="•"/>
            </a:pPr>
            <a:r>
              <a:rPr lang="el-GR" altLang="el-GR" sz="2900" dirty="0" smtClean="0">
                <a:solidFill>
                  <a:schemeClr val="tx1"/>
                </a:solidFill>
              </a:rPr>
              <a:t> Υποβολή προσφορών από </a:t>
            </a:r>
            <a:r>
              <a:rPr lang="el-GR" altLang="el-GR" sz="2900" dirty="0" smtClean="0">
                <a:solidFill>
                  <a:srgbClr val="FF0000"/>
                </a:solidFill>
              </a:rPr>
              <a:t>ελάχιστο</a:t>
            </a:r>
            <a:r>
              <a:rPr lang="el-GR" altLang="el-GR" sz="2900" dirty="0" smtClean="0">
                <a:solidFill>
                  <a:schemeClr val="tx1"/>
                </a:solidFill>
              </a:rPr>
              <a:t> αριθμό εταιρειών που προμηθεύτηκαν τα τεύχη, ιδίως σε περίπτωση αποχώρησης από τη διαδικασία ποσοστού άνω του </a:t>
            </a:r>
            <a:r>
              <a:rPr lang="el-GR" altLang="el-GR" sz="2900" dirty="0" smtClean="0">
                <a:solidFill>
                  <a:srgbClr val="FF0000"/>
                </a:solidFill>
              </a:rPr>
              <a:t>50%</a:t>
            </a:r>
            <a:r>
              <a:rPr lang="el-GR" altLang="el-GR" sz="2900" dirty="0" smtClean="0">
                <a:solidFill>
                  <a:schemeClr val="tx1"/>
                </a:solidFill>
              </a:rPr>
              <a:t> των εταιρειών </a:t>
            </a:r>
          </a:p>
          <a:p>
            <a:pPr algn="l">
              <a:lnSpc>
                <a:spcPct val="80000"/>
              </a:lnSpc>
              <a:buFont typeface="Arial" pitchFamily="34" charset="0"/>
              <a:buChar char="•"/>
            </a:pPr>
            <a:r>
              <a:rPr lang="el-GR" altLang="el-GR" sz="2900" dirty="0" smtClean="0">
                <a:solidFill>
                  <a:schemeClr val="tx1"/>
                </a:solidFill>
              </a:rPr>
              <a:t> Μέλος της επιτροπής αξιολόγησης προσπαθεί να πιέσει παρέχοντας </a:t>
            </a:r>
            <a:r>
              <a:rPr lang="el-GR" altLang="el-GR" sz="2900" dirty="0" smtClean="0">
                <a:solidFill>
                  <a:srgbClr val="FF0000"/>
                </a:solidFill>
              </a:rPr>
              <a:t>εσφαλμένη ερμηνεία </a:t>
            </a:r>
            <a:r>
              <a:rPr lang="el-GR" altLang="el-GR" sz="2900" dirty="0" smtClean="0">
                <a:solidFill>
                  <a:schemeClr val="tx1"/>
                </a:solidFill>
              </a:rPr>
              <a:t>των κανόνων και των κριτηρίων ανάθεσης</a:t>
            </a:r>
          </a:p>
          <a:p>
            <a:pPr algn="l">
              <a:lnSpc>
                <a:spcPct val="80000"/>
              </a:lnSpc>
            </a:pPr>
            <a:r>
              <a:rPr lang="el-GR" altLang="el-GR" sz="2900" dirty="0" smtClean="0">
                <a:solidFill>
                  <a:schemeClr val="tx1"/>
                </a:solidFill>
              </a:rPr>
              <a:t> </a:t>
            </a:r>
            <a:r>
              <a:rPr lang="el-GR" altLang="el-GR" sz="2900" dirty="0" smtClean="0">
                <a:solidFill>
                  <a:schemeClr val="bg1">
                    <a:lumMod val="50000"/>
                  </a:schemeClr>
                </a:solidFill>
              </a:rPr>
              <a:t> </a:t>
            </a:r>
          </a:p>
          <a:p>
            <a:pPr algn="l">
              <a:lnSpc>
                <a:spcPct val="80000"/>
              </a:lnSpc>
            </a:pPr>
            <a:endParaRPr lang="el-GR" altLang="el-GR" sz="2900" dirty="0" smtClean="0">
              <a:solidFill>
                <a:schemeClr val="bg1">
                  <a:lumMod val="50000"/>
                </a:schemeClr>
              </a:solidFill>
            </a:endParaRPr>
          </a:p>
          <a:p>
            <a:pPr algn="l">
              <a:lnSpc>
                <a:spcPct val="80000"/>
              </a:lnSpc>
            </a:pPr>
            <a:endParaRPr lang="el-GR" altLang="el-GR" sz="2900" u="sng" dirty="0" smtClean="0"/>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p>
          <a:p>
            <a:pPr algn="just"/>
            <a:endParaRPr lang="el-GR" altLang="el-GR" sz="2100" dirty="0" smtClean="0">
              <a:solidFill>
                <a:schemeClr val="tx1"/>
              </a:solidFill>
            </a:endParaRPr>
          </a:p>
          <a:p>
            <a:pPr algn="just"/>
            <a:endParaRPr lang="el-GR" altLang="el-GR" sz="1800" dirty="0" smtClean="0">
              <a:solidFill>
                <a:schemeClr val="tx1"/>
              </a:solidFill>
            </a:endParaRPr>
          </a:p>
          <a:p>
            <a:pPr algn="just"/>
            <a:endParaRPr lang="el-GR" altLang="el-GR" sz="1600" dirty="0" smtClean="0">
              <a:solidFill>
                <a:schemeClr val="tx1"/>
              </a:solidFill>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594873"/>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142984"/>
            <a:ext cx="7920880" cy="4374248"/>
          </a:xfrm>
        </p:spPr>
        <p:style>
          <a:lnRef idx="1">
            <a:schemeClr val="dk1"/>
          </a:lnRef>
          <a:fillRef idx="2">
            <a:schemeClr val="dk1"/>
          </a:fillRef>
          <a:effectRef idx="1">
            <a:schemeClr val="dk1"/>
          </a:effectRef>
          <a:fontRef idx="minor">
            <a:schemeClr val="dk1"/>
          </a:fontRef>
        </p:style>
        <p:txBody>
          <a:bodyPr>
            <a:normAutofit fontScale="85000" lnSpcReduction="20000"/>
          </a:bodyPr>
          <a:lstStyle/>
          <a:p>
            <a:pPr algn="l">
              <a:lnSpc>
                <a:spcPct val="80000"/>
              </a:lnSpc>
            </a:pPr>
            <a:r>
              <a:rPr lang="el-GR" altLang="el-GR" sz="2900" dirty="0" smtClean="0">
                <a:solidFill>
                  <a:srgbClr val="7030A0"/>
                </a:solidFill>
              </a:rPr>
              <a:t>Παραδείγματα </a:t>
            </a:r>
            <a:r>
              <a:rPr lang="el-GR" altLang="el-GR" sz="2900" dirty="0" smtClean="0">
                <a:solidFill>
                  <a:srgbClr val="FF0000"/>
                </a:solidFill>
              </a:rPr>
              <a:t>κόκκινων σημαιών </a:t>
            </a:r>
            <a:r>
              <a:rPr lang="el-GR" altLang="el-GR" sz="2900" dirty="0" smtClean="0">
                <a:solidFill>
                  <a:srgbClr val="7030A0"/>
                </a:solidFill>
              </a:rPr>
              <a:t>που συνδέονται με σύγκρουση συμφερόντων κατά την εκτέλεση και τις εν γένει τροποποιήσεις των δημοσίων συμβάσεων:</a:t>
            </a:r>
          </a:p>
          <a:p>
            <a:pPr algn="l">
              <a:lnSpc>
                <a:spcPct val="80000"/>
              </a:lnSpc>
            </a:pPr>
            <a:endParaRPr lang="el-GR" altLang="el-GR" sz="2900" dirty="0" smtClean="0">
              <a:solidFill>
                <a:schemeClr val="bg1">
                  <a:lumMod val="50000"/>
                </a:schemeClr>
              </a:solidFill>
            </a:endParaRPr>
          </a:p>
          <a:p>
            <a:pPr algn="l">
              <a:lnSpc>
                <a:spcPct val="80000"/>
              </a:lnSpc>
              <a:buFont typeface="Arial" pitchFamily="34" charset="0"/>
              <a:buChar char="•"/>
            </a:pPr>
            <a:r>
              <a:rPr lang="el-GR" altLang="el-GR" sz="2900" dirty="0" smtClean="0">
                <a:solidFill>
                  <a:schemeClr val="bg1">
                    <a:lumMod val="50000"/>
                  </a:schemeClr>
                </a:solidFill>
              </a:rPr>
              <a:t> </a:t>
            </a:r>
            <a:r>
              <a:rPr lang="el-GR" altLang="el-GR" sz="2900" dirty="0" smtClean="0">
                <a:solidFill>
                  <a:schemeClr val="tx1"/>
                </a:solidFill>
              </a:rPr>
              <a:t>Υποβολή </a:t>
            </a:r>
            <a:r>
              <a:rPr lang="el-GR" altLang="el-GR" sz="2900" dirty="0" smtClean="0">
                <a:solidFill>
                  <a:srgbClr val="FF0000"/>
                </a:solidFill>
              </a:rPr>
              <a:t>πολυάριθμων ή αμφισβητήσιμων </a:t>
            </a:r>
            <a:r>
              <a:rPr lang="el-GR" altLang="el-GR" sz="2900" dirty="0" smtClean="0">
                <a:solidFill>
                  <a:schemeClr val="tx1"/>
                </a:solidFill>
              </a:rPr>
              <a:t>αιτημάτων αλλαγής από </a:t>
            </a:r>
            <a:r>
              <a:rPr lang="el-GR" altLang="el-GR" sz="2900" dirty="0" smtClean="0">
                <a:solidFill>
                  <a:srgbClr val="FF0000"/>
                </a:solidFill>
              </a:rPr>
              <a:t>συγκεκριμένο</a:t>
            </a:r>
            <a:r>
              <a:rPr lang="el-GR" altLang="el-GR" sz="2900" dirty="0" smtClean="0">
                <a:solidFill>
                  <a:schemeClr val="tx1"/>
                </a:solidFill>
              </a:rPr>
              <a:t> ανάδοχο και έγκρισή τους από τον </a:t>
            </a:r>
            <a:r>
              <a:rPr lang="el-GR" altLang="el-GR" sz="2900" dirty="0" smtClean="0">
                <a:solidFill>
                  <a:srgbClr val="FF0000"/>
                </a:solidFill>
              </a:rPr>
              <a:t>ίδιο υπεύθυνο ή διαχειριστή </a:t>
            </a:r>
            <a:r>
              <a:rPr lang="el-GR" altLang="el-GR" sz="2900" dirty="0" smtClean="0">
                <a:solidFill>
                  <a:schemeClr val="tx1"/>
                </a:solidFill>
              </a:rPr>
              <a:t>του έργου </a:t>
            </a:r>
          </a:p>
          <a:p>
            <a:pPr algn="l">
              <a:lnSpc>
                <a:spcPct val="80000"/>
              </a:lnSpc>
              <a:buFont typeface="Arial" pitchFamily="34" charset="0"/>
              <a:buChar char="•"/>
            </a:pPr>
            <a:r>
              <a:rPr lang="el-GR" altLang="el-GR" sz="2900" dirty="0" smtClean="0">
                <a:solidFill>
                  <a:schemeClr val="tx1"/>
                </a:solidFill>
              </a:rPr>
              <a:t> </a:t>
            </a:r>
            <a:r>
              <a:rPr lang="el-GR" altLang="el-GR" sz="2900" dirty="0" smtClean="0">
                <a:solidFill>
                  <a:srgbClr val="FF0000"/>
                </a:solidFill>
              </a:rPr>
              <a:t>Μείωση</a:t>
            </a:r>
            <a:r>
              <a:rPr lang="el-GR" altLang="el-GR" sz="2900" dirty="0" smtClean="0">
                <a:solidFill>
                  <a:schemeClr val="tx1"/>
                </a:solidFill>
              </a:rPr>
              <a:t> της </a:t>
            </a:r>
            <a:r>
              <a:rPr lang="el-GR" altLang="el-GR" sz="2900" dirty="0" smtClean="0">
                <a:solidFill>
                  <a:srgbClr val="FF0000"/>
                </a:solidFill>
              </a:rPr>
              <a:t>ποσότητας</a:t>
            </a:r>
            <a:r>
              <a:rPr lang="el-GR" altLang="el-GR" sz="2900" dirty="0" smtClean="0">
                <a:solidFill>
                  <a:schemeClr val="tx1"/>
                </a:solidFill>
              </a:rPr>
              <a:t> των παραδοτέων χωρίς αντίστοιχη μείωση του </a:t>
            </a:r>
            <a:r>
              <a:rPr lang="el-GR" altLang="el-GR" sz="2900" dirty="0" smtClean="0">
                <a:solidFill>
                  <a:srgbClr val="FF0000"/>
                </a:solidFill>
              </a:rPr>
              <a:t>πληρωτέου ποσού</a:t>
            </a:r>
          </a:p>
          <a:p>
            <a:pPr algn="l">
              <a:lnSpc>
                <a:spcPct val="80000"/>
              </a:lnSpc>
              <a:buFont typeface="Arial" pitchFamily="34" charset="0"/>
              <a:buChar char="•"/>
            </a:pPr>
            <a:r>
              <a:rPr lang="el-GR" altLang="el-GR" sz="2900" dirty="0" smtClean="0">
                <a:solidFill>
                  <a:schemeClr val="tx1"/>
                </a:solidFill>
              </a:rPr>
              <a:t> </a:t>
            </a:r>
            <a:r>
              <a:rPr lang="el-GR" altLang="el-GR" sz="2900" dirty="0" smtClean="0">
                <a:solidFill>
                  <a:srgbClr val="FF0000"/>
                </a:solidFill>
              </a:rPr>
              <a:t>Ασυνήθιστη</a:t>
            </a:r>
            <a:r>
              <a:rPr lang="el-GR" altLang="el-GR" sz="2900" dirty="0" smtClean="0">
                <a:solidFill>
                  <a:schemeClr val="tx1"/>
                </a:solidFill>
              </a:rPr>
              <a:t> συμπεριφορά υπαλλήλου (</a:t>
            </a:r>
            <a:r>
              <a:rPr lang="el-GR" altLang="el-GR" sz="2900" dirty="0" smtClean="0">
                <a:solidFill>
                  <a:srgbClr val="FF0000"/>
                </a:solidFill>
              </a:rPr>
              <a:t>απροθυμία</a:t>
            </a:r>
            <a:r>
              <a:rPr lang="el-GR" altLang="el-GR" sz="2900" dirty="0" smtClean="0">
                <a:solidFill>
                  <a:schemeClr val="tx1"/>
                </a:solidFill>
              </a:rPr>
              <a:t> να παράσχει πληροφορίες για την εκτέλεση μιας σύμβασης, </a:t>
            </a:r>
            <a:r>
              <a:rPr lang="el-GR" altLang="el-GR" sz="2900" dirty="0" smtClean="0">
                <a:solidFill>
                  <a:srgbClr val="FF0000"/>
                </a:solidFill>
              </a:rPr>
              <a:t>ανεξήγητες καθυστερήσεις</a:t>
            </a:r>
            <a:r>
              <a:rPr lang="el-GR" altLang="el-GR" sz="2900" dirty="0" smtClean="0">
                <a:solidFill>
                  <a:schemeClr val="tx1"/>
                </a:solidFill>
              </a:rPr>
              <a:t>, </a:t>
            </a:r>
            <a:r>
              <a:rPr lang="el-GR" altLang="el-GR" sz="2900" dirty="0" smtClean="0">
                <a:solidFill>
                  <a:srgbClr val="FF0000"/>
                </a:solidFill>
              </a:rPr>
              <a:t>χαμένα έγγραφα</a:t>
            </a:r>
            <a:r>
              <a:rPr lang="el-GR" altLang="el-GR" sz="2900" dirty="0" smtClean="0">
                <a:solidFill>
                  <a:schemeClr val="tx1"/>
                </a:solidFill>
              </a:rPr>
              <a:t>)</a:t>
            </a:r>
          </a:p>
          <a:p>
            <a:pPr algn="l">
              <a:lnSpc>
                <a:spcPct val="80000"/>
              </a:lnSpc>
              <a:buFont typeface="Arial" pitchFamily="34" charset="0"/>
              <a:buChar char="•"/>
            </a:pPr>
            <a:r>
              <a:rPr lang="el-GR" altLang="el-GR" sz="2900" dirty="0" smtClean="0">
                <a:solidFill>
                  <a:schemeClr val="tx1"/>
                </a:solidFill>
              </a:rPr>
              <a:t> Σημαντικές </a:t>
            </a:r>
            <a:r>
              <a:rPr lang="el-GR" altLang="el-GR" sz="2900" dirty="0" smtClean="0">
                <a:solidFill>
                  <a:srgbClr val="FF0000"/>
                </a:solidFill>
              </a:rPr>
              <a:t>τροποποιήσεις </a:t>
            </a:r>
            <a:r>
              <a:rPr lang="el-GR" altLang="el-GR" sz="2900" dirty="0" smtClean="0">
                <a:solidFill>
                  <a:schemeClr val="tx1"/>
                </a:solidFill>
              </a:rPr>
              <a:t>στις </a:t>
            </a:r>
            <a:r>
              <a:rPr lang="el-GR" altLang="el-GR" sz="2900" dirty="0" smtClean="0">
                <a:solidFill>
                  <a:srgbClr val="FF0000"/>
                </a:solidFill>
              </a:rPr>
              <a:t>προδιαγραφές</a:t>
            </a:r>
            <a:r>
              <a:rPr lang="el-GR" altLang="el-GR" sz="2900" dirty="0" smtClean="0">
                <a:solidFill>
                  <a:schemeClr val="tx1"/>
                </a:solidFill>
              </a:rPr>
              <a:t> των παραδοτέων ή/και στις </a:t>
            </a:r>
            <a:r>
              <a:rPr lang="el-GR" altLang="el-GR" sz="2900" dirty="0" smtClean="0">
                <a:solidFill>
                  <a:srgbClr val="FF0000"/>
                </a:solidFill>
              </a:rPr>
              <a:t>υποχρεώσεις</a:t>
            </a:r>
            <a:r>
              <a:rPr lang="el-GR" altLang="el-GR" sz="2900" dirty="0" smtClean="0">
                <a:solidFill>
                  <a:schemeClr val="tx1"/>
                </a:solidFill>
              </a:rPr>
              <a:t> των αναδόχων</a:t>
            </a:r>
          </a:p>
          <a:p>
            <a:pPr algn="l">
              <a:lnSpc>
                <a:spcPct val="80000"/>
              </a:lnSpc>
            </a:pPr>
            <a:r>
              <a:rPr lang="el-GR" altLang="el-GR" sz="2900" dirty="0" smtClean="0">
                <a:solidFill>
                  <a:schemeClr val="tx1"/>
                </a:solidFill>
              </a:rPr>
              <a:t> </a:t>
            </a:r>
            <a:r>
              <a:rPr lang="el-GR" altLang="el-GR" sz="2900" dirty="0" smtClean="0">
                <a:solidFill>
                  <a:schemeClr val="bg1">
                    <a:lumMod val="50000"/>
                  </a:schemeClr>
                </a:solidFill>
              </a:rPr>
              <a:t> </a:t>
            </a:r>
          </a:p>
          <a:p>
            <a:pPr algn="l">
              <a:lnSpc>
                <a:spcPct val="80000"/>
              </a:lnSpc>
            </a:pPr>
            <a:endParaRPr lang="el-GR" altLang="el-GR" sz="2900" dirty="0" smtClean="0">
              <a:solidFill>
                <a:schemeClr val="bg1">
                  <a:lumMod val="50000"/>
                </a:schemeClr>
              </a:solidFill>
            </a:endParaRPr>
          </a:p>
          <a:p>
            <a:pPr algn="l">
              <a:lnSpc>
                <a:spcPct val="80000"/>
              </a:lnSpc>
            </a:pPr>
            <a:endParaRPr lang="el-GR" altLang="el-GR" sz="2900" u="sng" dirty="0" smtClean="0"/>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p>
          <a:p>
            <a:pPr algn="just"/>
            <a:endParaRPr lang="el-GR" altLang="el-GR" sz="2100" dirty="0" smtClean="0">
              <a:solidFill>
                <a:schemeClr val="tx1"/>
              </a:solidFill>
            </a:endParaRPr>
          </a:p>
          <a:p>
            <a:pPr algn="just"/>
            <a:endParaRPr lang="el-GR" altLang="el-GR" sz="1800" dirty="0" smtClean="0">
              <a:solidFill>
                <a:schemeClr val="tx1"/>
              </a:solidFill>
            </a:endParaRPr>
          </a:p>
          <a:p>
            <a:pPr algn="just"/>
            <a:endParaRPr lang="el-GR" altLang="el-GR" sz="1600" dirty="0" smtClean="0">
              <a:solidFill>
                <a:schemeClr val="tx1"/>
              </a:solidFill>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594873"/>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142984"/>
            <a:ext cx="7920880" cy="4374248"/>
          </a:xfrm>
        </p:spPr>
        <p:style>
          <a:lnRef idx="1">
            <a:schemeClr val="dk1"/>
          </a:lnRef>
          <a:fillRef idx="2">
            <a:schemeClr val="dk1"/>
          </a:fillRef>
          <a:effectRef idx="1">
            <a:schemeClr val="dk1"/>
          </a:effectRef>
          <a:fontRef idx="minor">
            <a:schemeClr val="dk1"/>
          </a:fontRef>
        </p:style>
        <p:txBody>
          <a:bodyPr>
            <a:normAutofit fontScale="85000" lnSpcReduction="20000"/>
          </a:bodyPr>
          <a:lstStyle/>
          <a:p>
            <a:pPr>
              <a:lnSpc>
                <a:spcPct val="80000"/>
              </a:lnSpc>
            </a:pPr>
            <a:r>
              <a:rPr lang="el-GR" altLang="el-GR" sz="2900" dirty="0" smtClean="0">
                <a:solidFill>
                  <a:srgbClr val="7030A0"/>
                </a:solidFill>
              </a:rPr>
              <a:t>Παράδειγμα σύγκρουσης συμφερόντων εντός των καθηκόντων στελέχους ΔΑ</a:t>
            </a:r>
          </a:p>
          <a:p>
            <a:pPr algn="l">
              <a:lnSpc>
                <a:spcPct val="80000"/>
              </a:lnSpc>
            </a:pPr>
            <a:endParaRPr lang="el-GR" altLang="el-GR" sz="2900" dirty="0" smtClean="0">
              <a:solidFill>
                <a:schemeClr val="bg1">
                  <a:lumMod val="50000"/>
                </a:schemeClr>
              </a:solidFill>
            </a:endParaRPr>
          </a:p>
          <a:p>
            <a:pPr algn="l">
              <a:lnSpc>
                <a:spcPct val="80000"/>
              </a:lnSpc>
            </a:pPr>
            <a:r>
              <a:rPr lang="el-GR" altLang="el-GR" sz="2900" dirty="0" smtClean="0">
                <a:solidFill>
                  <a:schemeClr val="tx1"/>
                </a:solidFill>
              </a:rPr>
              <a:t>Η κα Παπαδοπούλου είναι στέλεχος της Μονάδας Α΄ μιας ΔΑ και έχει αναλάβει την αξιολόγηση προτάσεων στα πλαίσια πρόσκλησης που αφορά ερευνητικό αντικείμενο. </a:t>
            </a:r>
          </a:p>
          <a:p>
            <a:pPr algn="l">
              <a:lnSpc>
                <a:spcPct val="80000"/>
              </a:lnSpc>
            </a:pPr>
            <a:r>
              <a:rPr lang="el-GR" altLang="el-GR" sz="2900" dirty="0" smtClean="0">
                <a:solidFill>
                  <a:schemeClr val="tx1"/>
                </a:solidFill>
              </a:rPr>
              <a:t>Αιτήσεις υπέβαλλαν Πανεπιστημιακά ιδρύματα από όλη τη χώρα αναλύοντας τον τρόπο υλοποίησης της δράσης από μέρους τους και παρουσιάζοντας το προσωπικό που θα συμμετέχει στην υλοποίηση της δράσης. </a:t>
            </a:r>
          </a:p>
          <a:p>
            <a:pPr algn="l">
              <a:lnSpc>
                <a:spcPct val="80000"/>
              </a:lnSpc>
            </a:pPr>
            <a:r>
              <a:rPr lang="el-GR" altLang="el-GR" sz="2900" dirty="0" smtClean="0">
                <a:solidFill>
                  <a:schemeClr val="tx1"/>
                </a:solidFill>
              </a:rPr>
              <a:t>Σε ένα από τα Πανεπιστήμια δραστηριοποιείται ο σύζυγος της </a:t>
            </a:r>
            <a:r>
              <a:rPr lang="el-GR" altLang="el-GR" sz="2900" dirty="0" err="1" smtClean="0">
                <a:solidFill>
                  <a:schemeClr val="tx1"/>
                </a:solidFill>
              </a:rPr>
              <a:t>κας</a:t>
            </a:r>
            <a:r>
              <a:rPr lang="el-GR" altLang="el-GR" sz="2900" dirty="0" smtClean="0">
                <a:solidFill>
                  <a:schemeClr val="tx1"/>
                </a:solidFill>
              </a:rPr>
              <a:t> Παπαδοπούλου ως λέκτορας χωρίς όμως να συμμετέχει στην ομάδα εργασίας. </a:t>
            </a:r>
          </a:p>
          <a:p>
            <a:pPr algn="l">
              <a:lnSpc>
                <a:spcPct val="80000"/>
              </a:lnSpc>
            </a:pPr>
            <a:endParaRPr lang="el-GR" altLang="el-GR" sz="2900" dirty="0" smtClean="0">
              <a:solidFill>
                <a:schemeClr val="bg1">
                  <a:lumMod val="50000"/>
                </a:schemeClr>
              </a:solidFill>
            </a:endParaRPr>
          </a:p>
          <a:p>
            <a:pPr algn="l">
              <a:lnSpc>
                <a:spcPct val="80000"/>
              </a:lnSpc>
            </a:pPr>
            <a:r>
              <a:rPr lang="el-GR" altLang="el-GR" sz="2900" dirty="0" smtClean="0">
                <a:solidFill>
                  <a:schemeClr val="tx1"/>
                </a:solidFill>
              </a:rPr>
              <a:t>Υπάρχει σύγκρουση συμφερόντων; Τι πρέπει να γίνει;       </a:t>
            </a:r>
          </a:p>
          <a:p>
            <a:pPr algn="l">
              <a:lnSpc>
                <a:spcPct val="80000"/>
              </a:lnSpc>
            </a:pPr>
            <a:endParaRPr lang="el-GR" altLang="el-GR" sz="2900" dirty="0" smtClean="0">
              <a:solidFill>
                <a:schemeClr val="bg1">
                  <a:lumMod val="50000"/>
                </a:schemeClr>
              </a:solidFill>
            </a:endParaRPr>
          </a:p>
          <a:p>
            <a:pPr algn="l">
              <a:lnSpc>
                <a:spcPct val="80000"/>
              </a:lnSpc>
            </a:pPr>
            <a:endParaRPr lang="el-GR" altLang="el-GR" sz="2900" u="sng" dirty="0" smtClean="0"/>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p>
          <a:p>
            <a:pPr algn="just"/>
            <a:endParaRPr lang="el-GR" altLang="el-GR" sz="2100" dirty="0" smtClean="0">
              <a:solidFill>
                <a:schemeClr val="tx1"/>
              </a:solidFill>
            </a:endParaRPr>
          </a:p>
          <a:p>
            <a:pPr algn="just"/>
            <a:endParaRPr lang="el-GR" altLang="el-GR" sz="1800" dirty="0" smtClean="0">
              <a:solidFill>
                <a:schemeClr val="tx1"/>
              </a:solidFill>
            </a:endParaRPr>
          </a:p>
          <a:p>
            <a:pPr algn="just"/>
            <a:endParaRPr lang="el-GR" altLang="el-GR" sz="1600" dirty="0" smtClean="0">
              <a:solidFill>
                <a:schemeClr val="tx1"/>
              </a:solidFill>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594873"/>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071546"/>
            <a:ext cx="7920880" cy="4445686"/>
          </a:xfrm>
        </p:spPr>
        <p:style>
          <a:lnRef idx="1">
            <a:schemeClr val="dk1"/>
          </a:lnRef>
          <a:fillRef idx="2">
            <a:schemeClr val="dk1"/>
          </a:fillRef>
          <a:effectRef idx="1">
            <a:schemeClr val="dk1"/>
          </a:effectRef>
          <a:fontRef idx="minor">
            <a:schemeClr val="dk1"/>
          </a:fontRef>
        </p:style>
        <p:txBody>
          <a:bodyPr>
            <a:normAutofit fontScale="92500" lnSpcReduction="20000"/>
          </a:bodyPr>
          <a:lstStyle/>
          <a:p>
            <a:pPr>
              <a:lnSpc>
                <a:spcPct val="80000"/>
              </a:lnSpc>
            </a:pPr>
            <a:r>
              <a:rPr lang="el-GR" altLang="el-GR" sz="2900" dirty="0" smtClean="0">
                <a:solidFill>
                  <a:srgbClr val="7030A0"/>
                </a:solidFill>
              </a:rPr>
              <a:t>Παράδειγμα σύγκρουσης συμφερόντων εντός των καθηκόντων στελέχους Διευθύνουσας Υπηρεσίας δημόσιας σύμβασης</a:t>
            </a:r>
            <a:endParaRPr lang="en-US" altLang="el-GR" sz="2900" dirty="0" smtClean="0">
              <a:solidFill>
                <a:srgbClr val="7030A0"/>
              </a:solidFill>
            </a:endParaRPr>
          </a:p>
          <a:p>
            <a:pPr>
              <a:lnSpc>
                <a:spcPct val="80000"/>
              </a:lnSpc>
            </a:pPr>
            <a:endParaRPr lang="el-GR" altLang="el-GR" sz="2900" dirty="0" smtClean="0">
              <a:solidFill>
                <a:srgbClr val="7030A0"/>
              </a:solidFill>
            </a:endParaRPr>
          </a:p>
          <a:p>
            <a:pPr algn="l">
              <a:lnSpc>
                <a:spcPct val="80000"/>
              </a:lnSpc>
            </a:pPr>
            <a:r>
              <a:rPr lang="el-GR" altLang="el-GR" sz="2900" dirty="0" smtClean="0">
                <a:solidFill>
                  <a:schemeClr val="tx1"/>
                </a:solidFill>
              </a:rPr>
              <a:t>Υπάλληλος της Τεχνικής Υπηρεσίας ενός Δήμου της περιφέρειας  έχει ορισθεί να συντάξει μελέτη για την προμήθεια από μέρους του Δήμου ενός συστήματος επεξεργασίας αποβλήτων.</a:t>
            </a:r>
          </a:p>
          <a:p>
            <a:pPr algn="l">
              <a:lnSpc>
                <a:spcPct val="80000"/>
              </a:lnSpc>
            </a:pPr>
            <a:r>
              <a:rPr lang="el-GR" altLang="el-GR" sz="2900" dirty="0" smtClean="0">
                <a:solidFill>
                  <a:schemeClr val="tx1"/>
                </a:solidFill>
              </a:rPr>
              <a:t>Ο αδερφός της συζύγου του υπαλλήλου δουλεύει σε μία από τις μεγαλύτερες εταιρείες του χώρου στην Αθήνα. </a:t>
            </a:r>
          </a:p>
          <a:p>
            <a:pPr algn="l">
              <a:lnSpc>
                <a:spcPct val="80000"/>
              </a:lnSpc>
            </a:pPr>
            <a:r>
              <a:rPr lang="el-GR" altLang="el-GR" sz="2900" dirty="0" smtClean="0">
                <a:solidFill>
                  <a:schemeClr val="tx1"/>
                </a:solidFill>
              </a:rPr>
              <a:t>Υπάρχει σύγκρουση συμφερόντων; </a:t>
            </a:r>
          </a:p>
          <a:p>
            <a:pPr algn="l">
              <a:lnSpc>
                <a:spcPct val="80000"/>
              </a:lnSpc>
            </a:pPr>
            <a:r>
              <a:rPr lang="el-GR" altLang="el-GR" sz="2900" dirty="0" smtClean="0">
                <a:solidFill>
                  <a:schemeClr val="tx1"/>
                </a:solidFill>
              </a:rPr>
              <a:t>Ο ίδιος υπάλληλος λόγω της γνώσης του αντικειμένου ορίζεται στην επιτροπή αξιολόγησης των προσφορών.  </a:t>
            </a:r>
          </a:p>
          <a:p>
            <a:pPr algn="l">
              <a:lnSpc>
                <a:spcPct val="80000"/>
              </a:lnSpc>
            </a:pPr>
            <a:r>
              <a:rPr lang="el-GR" altLang="el-GR" sz="2900" dirty="0" smtClean="0">
                <a:solidFill>
                  <a:schemeClr val="tx1"/>
                </a:solidFill>
              </a:rPr>
              <a:t>Υπάρχει σύγκρουση συμφερόντων; Τι πρέπει να γίνει;</a:t>
            </a:r>
          </a:p>
          <a:p>
            <a:pPr algn="l">
              <a:lnSpc>
                <a:spcPct val="80000"/>
              </a:lnSpc>
            </a:pPr>
            <a:endParaRPr lang="el-GR" altLang="el-GR" sz="2900" dirty="0" smtClean="0">
              <a:solidFill>
                <a:schemeClr val="tx1"/>
              </a:solidFill>
            </a:endParaRPr>
          </a:p>
          <a:p>
            <a:pPr algn="l">
              <a:lnSpc>
                <a:spcPct val="80000"/>
              </a:lnSpc>
            </a:pPr>
            <a:endParaRPr lang="el-GR" altLang="el-GR" sz="2900" dirty="0" smtClean="0">
              <a:solidFill>
                <a:schemeClr val="tx1"/>
              </a:solidFill>
            </a:endParaRPr>
          </a:p>
          <a:p>
            <a:pPr algn="l">
              <a:lnSpc>
                <a:spcPct val="80000"/>
              </a:lnSpc>
            </a:pPr>
            <a:endParaRPr lang="el-GR" altLang="el-GR" sz="2900" dirty="0" smtClean="0">
              <a:solidFill>
                <a:schemeClr val="bg1">
                  <a:lumMod val="50000"/>
                </a:schemeClr>
              </a:solidFill>
            </a:endParaRPr>
          </a:p>
          <a:p>
            <a:pPr algn="l">
              <a:lnSpc>
                <a:spcPct val="80000"/>
              </a:lnSpc>
            </a:pPr>
            <a:endParaRPr lang="el-GR" altLang="el-GR" sz="2900" u="sng" dirty="0" smtClean="0"/>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p>
          <a:p>
            <a:pPr algn="just"/>
            <a:endParaRPr lang="el-GR" altLang="el-GR" sz="2100" dirty="0" smtClean="0">
              <a:solidFill>
                <a:schemeClr val="tx1"/>
              </a:solidFill>
            </a:endParaRPr>
          </a:p>
          <a:p>
            <a:pPr algn="just"/>
            <a:endParaRPr lang="el-GR" altLang="el-GR" sz="1800" dirty="0" smtClean="0">
              <a:solidFill>
                <a:schemeClr val="tx1"/>
              </a:solidFill>
            </a:endParaRPr>
          </a:p>
          <a:p>
            <a:pPr algn="just"/>
            <a:endParaRPr lang="el-GR" altLang="el-GR" sz="1600" dirty="0" smtClean="0">
              <a:solidFill>
                <a:schemeClr val="tx1"/>
              </a:solidFill>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594873"/>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214422"/>
            <a:ext cx="7920880" cy="4302810"/>
          </a:xfrm>
        </p:spPr>
        <p:style>
          <a:lnRef idx="1">
            <a:schemeClr val="dk1"/>
          </a:lnRef>
          <a:fillRef idx="2">
            <a:schemeClr val="dk1"/>
          </a:fillRef>
          <a:effectRef idx="1">
            <a:schemeClr val="dk1"/>
          </a:effectRef>
          <a:fontRef idx="minor">
            <a:schemeClr val="dk1"/>
          </a:fontRef>
        </p:style>
        <p:txBody>
          <a:bodyPr>
            <a:normAutofit/>
          </a:bodyPr>
          <a:lstStyle/>
          <a:p>
            <a:pPr algn="just">
              <a:lnSpc>
                <a:spcPct val="80000"/>
              </a:lnSpc>
            </a:pPr>
            <a:r>
              <a:rPr lang="el-GR" altLang="el-GR" sz="2900" dirty="0" smtClean="0">
                <a:solidFill>
                  <a:schemeClr val="tx1"/>
                </a:solidFill>
              </a:rPr>
              <a:t>Η παρουσίαση βασίστηκε στον </a:t>
            </a:r>
            <a:r>
              <a:rPr lang="el-GR" altLang="el-GR" sz="2900" dirty="0" smtClean="0">
                <a:solidFill>
                  <a:srgbClr val="FF0000"/>
                </a:solidFill>
              </a:rPr>
              <a:t>«Πρακτικό οδηγό για διαχειριστές»</a:t>
            </a:r>
            <a:r>
              <a:rPr lang="el-GR" altLang="el-GR" sz="2900" dirty="0" smtClean="0">
                <a:solidFill>
                  <a:schemeClr val="tx1"/>
                </a:solidFill>
              </a:rPr>
              <a:t> με θέμα </a:t>
            </a:r>
            <a:r>
              <a:rPr lang="el-GR" altLang="el-GR" sz="2900" dirty="0" smtClean="0">
                <a:solidFill>
                  <a:srgbClr val="FF0000"/>
                </a:solidFill>
              </a:rPr>
              <a:t>«Εντοπισμός συγκρούσεων συμφερόντων σε διαδικασίες δημοσίων συμβάσεων για διαρθρωτικές δράσεις»</a:t>
            </a:r>
            <a:r>
              <a:rPr lang="en-US" altLang="el-GR" sz="2900" dirty="0" smtClean="0">
                <a:solidFill>
                  <a:srgbClr val="FF0000"/>
                </a:solidFill>
              </a:rPr>
              <a:t> </a:t>
            </a:r>
            <a:r>
              <a:rPr lang="el-GR" altLang="el-GR" sz="2900" dirty="0" smtClean="0">
                <a:solidFill>
                  <a:schemeClr val="tx1"/>
                </a:solidFill>
              </a:rPr>
              <a:t>που εκπονήθηκε από ομάδα εμπειρογνωμόνων των κρατών μελών υπό το συντονισμό της Μονάδας Δ.2 «Πρόληψη της απάτης» της </a:t>
            </a:r>
            <a:r>
              <a:rPr lang="en-US" altLang="el-GR" sz="2900" dirty="0" smtClean="0">
                <a:solidFill>
                  <a:schemeClr val="tx1"/>
                </a:solidFill>
              </a:rPr>
              <a:t>OLAF</a:t>
            </a:r>
            <a:r>
              <a:rPr lang="el-GR" altLang="el-GR" sz="2900" dirty="0" smtClean="0">
                <a:solidFill>
                  <a:schemeClr val="tx1"/>
                </a:solidFill>
              </a:rPr>
              <a:t>  </a:t>
            </a:r>
          </a:p>
          <a:p>
            <a:pPr algn="l">
              <a:lnSpc>
                <a:spcPct val="80000"/>
              </a:lnSpc>
            </a:pPr>
            <a:endParaRPr lang="el-GR" altLang="el-GR" sz="2900" dirty="0" smtClean="0">
              <a:solidFill>
                <a:schemeClr val="tx1"/>
              </a:solidFill>
            </a:endParaRPr>
          </a:p>
          <a:p>
            <a:pPr>
              <a:lnSpc>
                <a:spcPct val="80000"/>
              </a:lnSpc>
            </a:pPr>
            <a:endParaRPr lang="el-GR" altLang="el-GR" sz="4000" dirty="0" smtClean="0">
              <a:solidFill>
                <a:schemeClr val="bg1">
                  <a:lumMod val="50000"/>
                </a:schemeClr>
              </a:solidFill>
            </a:endParaRPr>
          </a:p>
          <a:p>
            <a:pPr algn="l">
              <a:lnSpc>
                <a:spcPct val="80000"/>
              </a:lnSpc>
            </a:pPr>
            <a:endParaRPr lang="el-GR" altLang="el-GR" sz="2900" u="sng" dirty="0" smtClean="0"/>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solidFill>
                <a:schemeClr val="tx1"/>
              </a:solidFill>
            </a:endParaRPr>
          </a:p>
          <a:p>
            <a:pPr algn="l">
              <a:lnSpc>
                <a:spcPct val="80000"/>
              </a:lnSpc>
            </a:pPr>
            <a:endParaRPr lang="el-GR" altLang="el-GR" sz="2900" u="sng" dirty="0" smtClean="0"/>
          </a:p>
          <a:p>
            <a:pPr algn="just"/>
            <a:endParaRPr lang="el-GR" altLang="el-GR" sz="2100" dirty="0" smtClean="0">
              <a:solidFill>
                <a:schemeClr val="tx1"/>
              </a:solidFill>
            </a:endParaRPr>
          </a:p>
          <a:p>
            <a:pPr algn="just"/>
            <a:endParaRPr lang="el-GR" altLang="el-GR" sz="1800" dirty="0" smtClean="0">
              <a:solidFill>
                <a:schemeClr val="tx1"/>
              </a:solidFill>
            </a:endParaRPr>
          </a:p>
          <a:p>
            <a:pPr algn="just"/>
            <a:endParaRPr lang="el-GR" altLang="el-GR" sz="1600" dirty="0" smtClean="0">
              <a:solidFill>
                <a:schemeClr val="tx1"/>
              </a:solidFill>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19572" y="1214422"/>
            <a:ext cx="7920880" cy="4302810"/>
          </a:xfrm>
        </p:spPr>
        <p:style>
          <a:lnRef idx="1">
            <a:schemeClr val="dk1"/>
          </a:lnRef>
          <a:fillRef idx="2">
            <a:schemeClr val="dk1"/>
          </a:fillRef>
          <a:effectRef idx="1">
            <a:schemeClr val="dk1"/>
          </a:effectRef>
          <a:fontRef idx="minor">
            <a:schemeClr val="dk1"/>
          </a:fontRef>
        </p:style>
        <p:txBody>
          <a:bodyPr>
            <a:normAutofit/>
          </a:bodyPr>
          <a:lstStyle/>
          <a:p>
            <a:endParaRPr lang="en-US" altLang="el-GR" b="1" dirty="0" smtClean="0">
              <a:solidFill>
                <a:srgbClr val="7030A0"/>
              </a:solidFill>
            </a:endParaRPr>
          </a:p>
          <a:p>
            <a:r>
              <a:rPr lang="el-GR" altLang="el-GR" b="1" dirty="0" smtClean="0">
                <a:solidFill>
                  <a:srgbClr val="7030A0"/>
                </a:solidFill>
              </a:rPr>
              <a:t>Διαχείριση σύγκρουσης συμφερόντων σε δημόσιες συμβάσεις στο πλαίσιο των διαρθρωτικών ταμείων – Ζητήματα Δεοντολογίας</a:t>
            </a:r>
            <a:endParaRPr lang="en-US" altLang="el-GR" b="1" dirty="0" smtClean="0">
              <a:solidFill>
                <a:srgbClr val="7030A0"/>
              </a:solidFill>
            </a:endParaRPr>
          </a:p>
          <a:p>
            <a:endParaRPr lang="en-US" altLang="el-GR" b="1" dirty="0" smtClean="0">
              <a:solidFill>
                <a:srgbClr val="7030A0"/>
              </a:solidFill>
            </a:endParaRPr>
          </a:p>
          <a:p>
            <a:endParaRPr lang="el-GR" altLang="el-GR" sz="1800" b="1" dirty="0" smtClean="0">
              <a:solidFill>
                <a:schemeClr val="accent6"/>
              </a:solidFill>
            </a:endParaRPr>
          </a:p>
          <a:p>
            <a:pPr algn="l"/>
            <a:endParaRPr lang="el-GR" sz="1600" b="1" dirty="0" smtClean="0"/>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18794386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357298"/>
            <a:ext cx="7920880" cy="4159934"/>
          </a:xfrm>
        </p:spPr>
        <p:style>
          <a:lnRef idx="1">
            <a:schemeClr val="dk1"/>
          </a:lnRef>
          <a:fillRef idx="2">
            <a:schemeClr val="dk1"/>
          </a:fillRef>
          <a:effectRef idx="1">
            <a:schemeClr val="dk1"/>
          </a:effectRef>
          <a:fontRef idx="minor">
            <a:schemeClr val="dk1"/>
          </a:fontRef>
        </p:style>
        <p:txBody>
          <a:bodyPr>
            <a:normAutofit/>
          </a:bodyPr>
          <a:lstStyle/>
          <a:p>
            <a:r>
              <a:rPr lang="el-GR" sz="1800" b="1" dirty="0" smtClean="0">
                <a:solidFill>
                  <a:srgbClr val="7030A0"/>
                </a:solidFill>
              </a:rPr>
              <a:t>ΟΡΙΣΜΟΣ : ΤΙ ΕΙΝΑΙ ΣΥΓΚΡΟΥΣΗ ΣΥΜΦΕΡΟΝΤΩΝ</a:t>
            </a:r>
          </a:p>
          <a:p>
            <a:endParaRPr lang="el-GR" sz="1800" b="1" dirty="0" smtClean="0">
              <a:solidFill>
                <a:srgbClr val="7030A0"/>
              </a:solidFill>
            </a:endParaRPr>
          </a:p>
          <a:p>
            <a:pPr algn="l"/>
            <a:r>
              <a:rPr lang="el-GR" sz="1800" b="1" dirty="0" smtClean="0">
                <a:solidFill>
                  <a:srgbClr val="7030A0"/>
                </a:solidFill>
              </a:rPr>
              <a:t>Ο ΟΟΣΑ (Οργανισμός Οικονομικής  Συνεργασίας και Ανάπτυξης ) έχει προτείνει τον ακόλουθο ορισμό:</a:t>
            </a:r>
          </a:p>
          <a:p>
            <a:pPr algn="l"/>
            <a:endParaRPr lang="el-GR" sz="1800" b="1" dirty="0" smtClean="0"/>
          </a:p>
          <a:p>
            <a:pPr algn="l"/>
            <a:r>
              <a:rPr lang="el-GR" sz="1800" b="1" dirty="0" smtClean="0"/>
              <a:t> </a:t>
            </a:r>
            <a:r>
              <a:rPr lang="el-GR" altLang="el-GR" sz="1800" i="1" dirty="0" smtClean="0">
                <a:solidFill>
                  <a:schemeClr val="tx1"/>
                </a:solidFill>
              </a:rPr>
              <a:t>Ως “σύγκρουση συμφερόντων” νοείται </a:t>
            </a:r>
            <a:r>
              <a:rPr lang="el-GR" altLang="el-GR" sz="1800" b="1" dirty="0" smtClean="0">
                <a:solidFill>
                  <a:srgbClr val="FF0000"/>
                </a:solidFill>
                <a:latin typeface="Times New Roman" pitchFamily="18" charset="0"/>
              </a:rPr>
              <a:t>η σύγκρουση μεταξύ των δημόσιων καθηκόντων και των ιδιωτικών συμφερόντων ενός δημοσίου υπαλλήλου</a:t>
            </a:r>
            <a:r>
              <a:rPr lang="el-GR" altLang="el-GR" sz="1800" i="1" dirty="0" smtClean="0">
                <a:solidFill>
                  <a:schemeClr val="tx1"/>
                </a:solidFill>
              </a:rPr>
              <a:t>, στο πλαίσιο της οποίας ο δημόσιος υπάλληλος έχει ιδιωτικά συμφέροντα </a:t>
            </a:r>
            <a:r>
              <a:rPr lang="el-GR" altLang="el-GR" sz="1800" i="1" u="sng" dirty="0" smtClean="0">
                <a:solidFill>
                  <a:schemeClr val="tx1"/>
                </a:solidFill>
              </a:rPr>
              <a:t>που θα μπορούσαν να επηρεάσουν</a:t>
            </a:r>
            <a:r>
              <a:rPr lang="el-GR" altLang="el-GR" sz="1800" i="1" dirty="0" smtClean="0">
                <a:solidFill>
                  <a:schemeClr val="tx1"/>
                </a:solidFill>
              </a:rPr>
              <a:t> με αθέμιτο τρόπο την άσκηση των επίσημων υποχρεώσεων και καθηκόντων του</a:t>
            </a:r>
            <a:r>
              <a:rPr lang="el-GR" altLang="el-GR" sz="1800" dirty="0" smtClean="0">
                <a:solidFill>
                  <a:schemeClr val="tx1"/>
                </a:solidFill>
              </a:rPr>
              <a:t>. </a:t>
            </a:r>
            <a:endParaRPr lang="el-GR" altLang="el-GR" sz="1800" b="1" dirty="0" smtClean="0">
              <a:solidFill>
                <a:schemeClr val="tx1"/>
              </a:solidFill>
              <a:latin typeface="Times New Roman" pitchFamily="18" charset="0"/>
            </a:endParaRPr>
          </a:p>
          <a:p>
            <a:pPr algn="l"/>
            <a:endParaRPr lang="el-GR" sz="1800" b="1" dirty="0">
              <a:solidFill>
                <a:schemeClr val="tx1"/>
              </a:solidFill>
            </a:endParaRPr>
          </a:p>
          <a:p>
            <a:pPr algn="l"/>
            <a:endParaRPr lang="el-GR" sz="1000" b="1" dirty="0"/>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29007660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285860"/>
            <a:ext cx="7920880" cy="4231372"/>
          </a:xfrm>
        </p:spPr>
        <p:style>
          <a:lnRef idx="1">
            <a:schemeClr val="dk1"/>
          </a:lnRef>
          <a:fillRef idx="2">
            <a:schemeClr val="dk1"/>
          </a:fillRef>
          <a:effectRef idx="1">
            <a:schemeClr val="dk1"/>
          </a:effectRef>
          <a:fontRef idx="minor">
            <a:schemeClr val="dk1"/>
          </a:fontRef>
        </p:style>
        <p:txBody>
          <a:bodyPr>
            <a:normAutofit/>
          </a:bodyPr>
          <a:lstStyle/>
          <a:p>
            <a:endParaRPr lang="el-GR" sz="1200" b="1" dirty="0" smtClean="0"/>
          </a:p>
          <a:p>
            <a:pPr algn="l"/>
            <a:r>
              <a:rPr lang="el-GR" sz="2000" b="1" dirty="0" smtClean="0">
                <a:solidFill>
                  <a:srgbClr val="7030A0"/>
                </a:solidFill>
              </a:rPr>
              <a:t>Πότε ανακύπτει σύγκρουση συμφερόντων; </a:t>
            </a:r>
          </a:p>
          <a:p>
            <a:pPr algn="l"/>
            <a:endParaRPr lang="el-GR" sz="2000" b="1" dirty="0" smtClean="0">
              <a:solidFill>
                <a:schemeClr val="tx1"/>
              </a:solidFill>
            </a:endParaRPr>
          </a:p>
          <a:p>
            <a:pPr algn="just"/>
            <a:r>
              <a:rPr lang="el-GR" altLang="el-GR" sz="2000" dirty="0" smtClean="0">
                <a:solidFill>
                  <a:schemeClr val="tx1"/>
                </a:solidFill>
              </a:rPr>
              <a:t>Η σύγκρουση συμφερόντων ανακύπτει όταν η αμερόληπτη και αντικειμενική άσκηση των καθηκόντων δημόσιου παράγοντα ή άλλου προσώπου, </a:t>
            </a:r>
            <a:r>
              <a:rPr lang="el-GR" altLang="el-GR" sz="2000" b="1" dirty="0" smtClean="0">
                <a:solidFill>
                  <a:srgbClr val="FF0000"/>
                </a:solidFill>
                <a:latin typeface="Times New Roman" pitchFamily="18" charset="0"/>
              </a:rPr>
              <a:t>υπονομεύεται από οικογενειακούς ή συναισθηματικούς λόγους, από πολιτικούς ή εθνικούς δεσμούς, από οικονομικό συμφέρον ή από οποιαδήποτε σύμπτωση συμφερόντων με τον δικαιούχο</a:t>
            </a:r>
            <a:r>
              <a:rPr lang="el-GR" altLang="el-GR" sz="2000" dirty="0" smtClean="0">
                <a:solidFill>
                  <a:srgbClr val="FF0000"/>
                </a:solidFill>
              </a:rPr>
              <a:t>.</a:t>
            </a:r>
          </a:p>
          <a:p>
            <a:pPr algn="l"/>
            <a:endParaRPr lang="el-GR" sz="1800" b="1" dirty="0" smtClean="0">
              <a:solidFill>
                <a:schemeClr val="tx1"/>
              </a:solidFill>
            </a:endParaRPr>
          </a:p>
          <a:p>
            <a:pPr algn="l"/>
            <a:endParaRPr lang="el-GR" sz="1800" b="1" dirty="0" smtClean="0">
              <a:solidFill>
                <a:schemeClr val="tx1"/>
              </a:solidFill>
            </a:endParaRPr>
          </a:p>
          <a:p>
            <a:pPr algn="l"/>
            <a:endParaRPr lang="el-GR" sz="1800" b="1" dirty="0" smtClean="0">
              <a:solidFill>
                <a:schemeClr val="tx1"/>
              </a:solidFill>
            </a:endParaRPr>
          </a:p>
          <a:p>
            <a:pPr algn="l"/>
            <a:r>
              <a:rPr lang="el-GR" sz="1000" b="1" dirty="0" smtClean="0">
                <a:solidFill>
                  <a:schemeClr val="tx1"/>
                </a:solidFill>
              </a:rPr>
              <a:t> </a:t>
            </a:r>
            <a:endParaRPr lang="el-GR" sz="1000" b="1" dirty="0">
              <a:solidFill>
                <a:schemeClr val="tx1"/>
              </a:solidFill>
            </a:endParaRPr>
          </a:p>
          <a:p>
            <a:pPr marL="171450" indent="-171450" algn="l">
              <a:buFontTx/>
              <a:buChar char="-"/>
            </a:pPr>
            <a:endParaRPr lang="el-GR" sz="1000" b="1" dirty="0"/>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24101311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357298"/>
            <a:ext cx="7920880" cy="4159934"/>
          </a:xfrm>
        </p:spPr>
        <p:style>
          <a:lnRef idx="1">
            <a:schemeClr val="dk1"/>
          </a:lnRef>
          <a:fillRef idx="2">
            <a:schemeClr val="dk1"/>
          </a:fillRef>
          <a:effectRef idx="1">
            <a:schemeClr val="dk1"/>
          </a:effectRef>
          <a:fontRef idx="minor">
            <a:schemeClr val="dk1"/>
          </a:fontRef>
        </p:style>
        <p:txBody>
          <a:bodyPr>
            <a:normAutofit/>
          </a:bodyPr>
          <a:lstStyle/>
          <a:p>
            <a:pPr algn="l"/>
            <a:endParaRPr lang="el-GR" sz="1000" b="1" dirty="0" smtClean="0"/>
          </a:p>
          <a:p>
            <a:pPr algn="l"/>
            <a:r>
              <a:rPr lang="el-GR" sz="2000" b="1" dirty="0" smtClean="0">
                <a:solidFill>
                  <a:srgbClr val="7030A0"/>
                </a:solidFill>
              </a:rPr>
              <a:t>Η σύγκρουση συμφερόντων και η διαφθορά είναι ταυτόσημες έννοιες; </a:t>
            </a:r>
          </a:p>
          <a:p>
            <a:pPr algn="l"/>
            <a:endParaRPr lang="el-GR" sz="2000" dirty="0" smtClean="0">
              <a:solidFill>
                <a:schemeClr val="tx1"/>
              </a:solidFill>
            </a:endParaRPr>
          </a:p>
          <a:p>
            <a:pPr algn="l"/>
            <a:endParaRPr lang="el-GR" sz="2000" dirty="0" smtClean="0">
              <a:solidFill>
                <a:schemeClr val="tx1"/>
              </a:solidFill>
            </a:endParaRPr>
          </a:p>
          <a:p>
            <a:pPr marL="171450" indent="-171450" algn="l">
              <a:buFont typeface="Arial" panose="020B0604020202020204" pitchFamily="34" charset="0"/>
              <a:buChar char="•"/>
            </a:pPr>
            <a:r>
              <a:rPr lang="el-GR" altLang="el-GR" sz="2000" dirty="0" smtClean="0">
                <a:solidFill>
                  <a:schemeClr val="tx1"/>
                </a:solidFill>
              </a:rPr>
              <a:t>Η </a:t>
            </a:r>
            <a:r>
              <a:rPr lang="el-GR" altLang="el-GR" sz="2000" dirty="0" smtClean="0">
                <a:solidFill>
                  <a:srgbClr val="FF0000"/>
                </a:solidFill>
              </a:rPr>
              <a:t>διαφθορά</a:t>
            </a:r>
            <a:r>
              <a:rPr lang="el-GR" altLang="el-GR" sz="2000" dirty="0" smtClean="0">
                <a:solidFill>
                  <a:schemeClr val="tx1"/>
                </a:solidFill>
              </a:rPr>
              <a:t> προϋποθέτει συνήθως </a:t>
            </a:r>
            <a:r>
              <a:rPr lang="el-GR" altLang="el-GR" sz="2000" u="sng" dirty="0" smtClean="0">
                <a:solidFill>
                  <a:srgbClr val="FF0000"/>
                </a:solidFill>
              </a:rPr>
              <a:t>συμφωνία μεταξύ δύο τουλάχιστον εταίρων και δωροδοκία </a:t>
            </a:r>
            <a:r>
              <a:rPr lang="el-GR" altLang="el-GR" sz="2000" dirty="0" smtClean="0">
                <a:solidFill>
                  <a:schemeClr val="tx1"/>
                </a:solidFill>
              </a:rPr>
              <a:t>μέσω της καταβολής και λήψης κάποιου χρηματικού ανταλλάγματος/πλεονεκτήματος.</a:t>
            </a:r>
          </a:p>
          <a:p>
            <a:pPr marL="171450" indent="-171450" algn="l">
              <a:buFont typeface="Arial" panose="020B0604020202020204" pitchFamily="34" charset="0"/>
              <a:buChar char="•"/>
            </a:pPr>
            <a:r>
              <a:rPr lang="el-GR" altLang="el-GR" sz="2000" dirty="0" smtClean="0">
                <a:solidFill>
                  <a:srgbClr val="FF0000"/>
                </a:solidFill>
              </a:rPr>
              <a:t>Σύγκρουση συμφερόντων </a:t>
            </a:r>
            <a:r>
              <a:rPr lang="el-GR" altLang="el-GR" sz="2000" dirty="0" smtClean="0">
                <a:solidFill>
                  <a:schemeClr val="tx1"/>
                </a:solidFill>
              </a:rPr>
              <a:t>ανακύπτει όταν </a:t>
            </a:r>
            <a:r>
              <a:rPr lang="el-GR" altLang="el-GR" sz="2000" u="sng" dirty="0" smtClean="0">
                <a:solidFill>
                  <a:srgbClr val="FF0000"/>
                </a:solidFill>
              </a:rPr>
              <a:t>δίνεται σε ένα πρόσωπο η ευκαιρία</a:t>
            </a:r>
            <a:r>
              <a:rPr lang="el-GR" altLang="el-GR" sz="2000" dirty="0" smtClean="0">
                <a:solidFill>
                  <a:srgbClr val="FF0000"/>
                </a:solidFill>
              </a:rPr>
              <a:t> </a:t>
            </a:r>
            <a:r>
              <a:rPr lang="el-GR" altLang="el-GR" sz="2000" dirty="0" smtClean="0">
                <a:solidFill>
                  <a:schemeClr val="tx1"/>
                </a:solidFill>
              </a:rPr>
              <a:t>να θέσει σε προτεραιότητα τα ιδιωτικά του συμφέροντα εις βάρος των επαγγελματικών του καθηκόντων.</a:t>
            </a:r>
            <a:endParaRPr lang="el-GR" altLang="el-GR" sz="2000" b="1" dirty="0" smtClean="0">
              <a:solidFill>
                <a:schemeClr val="tx1"/>
              </a:solidFill>
              <a:latin typeface="Times New Roman" pitchFamily="18" charset="0"/>
            </a:endParaRPr>
          </a:p>
          <a:p>
            <a:pPr marL="171450" indent="-171450" algn="l">
              <a:buFont typeface="Arial" panose="020B0604020202020204" pitchFamily="34" charset="0"/>
              <a:buChar char="•"/>
            </a:pPr>
            <a:endParaRPr lang="el-GR" sz="1800" dirty="0" smtClean="0">
              <a:solidFill>
                <a:schemeClr val="tx1"/>
              </a:solidFill>
            </a:endParaRPr>
          </a:p>
          <a:p>
            <a:endParaRPr lang="el-GR" sz="1000" dirty="0" smtClean="0"/>
          </a:p>
          <a:p>
            <a:endParaRPr lang="el-GR" sz="1000" dirty="0" smtClean="0"/>
          </a:p>
          <a:p>
            <a:endParaRPr lang="el-GR" sz="1000" dirty="0"/>
          </a:p>
          <a:p>
            <a:pPr algn="l"/>
            <a:endParaRPr lang="el-GR" sz="1000" dirty="0"/>
          </a:p>
          <a:p>
            <a:endParaRPr lang="el-GR" sz="1000" dirty="0" smtClean="0"/>
          </a:p>
          <a:p>
            <a:pPr algn="l"/>
            <a:endParaRPr lang="el-GR" sz="1000" dirty="0"/>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4326744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214422"/>
            <a:ext cx="7920880" cy="4302810"/>
          </a:xfrm>
        </p:spPr>
        <p:style>
          <a:lnRef idx="1">
            <a:schemeClr val="dk1"/>
          </a:lnRef>
          <a:fillRef idx="2">
            <a:schemeClr val="dk1"/>
          </a:fillRef>
          <a:effectRef idx="1">
            <a:schemeClr val="dk1"/>
          </a:effectRef>
          <a:fontRef idx="minor">
            <a:schemeClr val="dk1"/>
          </a:fontRef>
        </p:style>
        <p:txBody>
          <a:bodyPr>
            <a:normAutofit lnSpcReduction="10000"/>
          </a:bodyPr>
          <a:lstStyle/>
          <a:p>
            <a:pPr algn="l"/>
            <a:r>
              <a:rPr lang="el-GR" sz="2000" dirty="0" smtClean="0">
                <a:solidFill>
                  <a:srgbClr val="7030A0"/>
                </a:solidFill>
              </a:rPr>
              <a:t>Παραδείγματα: </a:t>
            </a:r>
          </a:p>
          <a:p>
            <a:pPr algn="just">
              <a:buFontTx/>
              <a:buAutoNum type="arabicPeriod"/>
            </a:pPr>
            <a:r>
              <a:rPr lang="el-GR" altLang="el-GR" sz="2000" dirty="0" smtClean="0">
                <a:solidFill>
                  <a:schemeClr val="tx1"/>
                </a:solidFill>
              </a:rPr>
              <a:t> Η σύζυγος υπαλλήλου αναθέτουσας αρχής που είναι αρμόδιος για την παρακολούθηση διαδικασίας υποβολής προσφορών εργάζεται για λογαριασμό ενός από τους υποψηφίους.</a:t>
            </a:r>
          </a:p>
          <a:p>
            <a:pPr algn="just">
              <a:buFontTx/>
              <a:buAutoNum type="arabicPeriod"/>
            </a:pPr>
            <a:r>
              <a:rPr lang="el-GR" altLang="el-GR" sz="2000" dirty="0" smtClean="0">
                <a:solidFill>
                  <a:schemeClr val="tx1"/>
                </a:solidFill>
              </a:rPr>
              <a:t> Ένα πρόσωπο είναι μέτοχος σε κάποια εταιρεία. Η εταιρεία αυτή λαμβάνει μέρος σε διαδικασία υποβολής προσφορών στην οποία το εν λόγω πρόσωπο έχει ορισθεί μέλος της επιτροπής αξιολόγησης.</a:t>
            </a:r>
          </a:p>
          <a:p>
            <a:pPr algn="just">
              <a:buFontTx/>
              <a:buAutoNum type="arabicPeriod"/>
            </a:pPr>
            <a:r>
              <a:rPr lang="el-GR" altLang="el-GR" sz="2000" dirty="0" smtClean="0">
                <a:solidFill>
                  <a:schemeClr val="tx1"/>
                </a:solidFill>
              </a:rPr>
              <a:t> Ο προϊστάμενος αναθέτουσας αρχής πέρασε μια εβδομάδα διακοπών με τον διευθύνοντα σύμβουλο επιχείρησης η οποία υποβάλλει προσφορά στο πλαίσιο διαδικασίας υποβολής προσφορών που έχει προκηρύξει η αναθέτουσα αρχή.</a:t>
            </a:r>
          </a:p>
          <a:p>
            <a:pPr algn="just">
              <a:buFontTx/>
              <a:buAutoNum type="arabicPeriod"/>
            </a:pPr>
            <a:r>
              <a:rPr lang="el-GR" altLang="el-GR" sz="2000" dirty="0" smtClean="0">
                <a:solidFill>
                  <a:schemeClr val="tx1"/>
                </a:solidFill>
              </a:rPr>
              <a:t> Υπάλληλος αναθέτουσας αρχής και ο διευθύνων σύμβουλος μίας από τις προσφέρουσες επιχειρήσεις έχουν αρμοδιότητες στο ίδιο πολιτικό κόμμα.</a:t>
            </a:r>
            <a:endParaRPr lang="el-GR" altLang="el-GR" sz="2000" b="1" dirty="0" smtClean="0">
              <a:solidFill>
                <a:schemeClr val="tx1"/>
              </a:solidFill>
              <a:latin typeface="Times New Roman" pitchFamily="18" charset="0"/>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214422"/>
            <a:ext cx="7920880" cy="4302810"/>
          </a:xfrm>
        </p:spPr>
        <p:style>
          <a:lnRef idx="1">
            <a:schemeClr val="dk1"/>
          </a:lnRef>
          <a:fillRef idx="2">
            <a:schemeClr val="dk1"/>
          </a:fillRef>
          <a:effectRef idx="1">
            <a:schemeClr val="dk1"/>
          </a:effectRef>
          <a:fontRef idx="minor">
            <a:schemeClr val="dk1"/>
          </a:fontRef>
        </p:style>
        <p:txBody>
          <a:bodyPr>
            <a:normAutofit/>
          </a:bodyPr>
          <a:lstStyle/>
          <a:p>
            <a:pPr algn="l"/>
            <a:r>
              <a:rPr lang="el-GR" sz="2000" dirty="0" smtClean="0">
                <a:solidFill>
                  <a:srgbClr val="7030A0"/>
                </a:solidFill>
              </a:rPr>
              <a:t>Συνέπειες από τη σύγκρουση συμφερόντων: </a:t>
            </a:r>
          </a:p>
          <a:p>
            <a:pPr algn="just">
              <a:buFont typeface="Arial" pitchFamily="34" charset="0"/>
              <a:buChar char="•"/>
            </a:pPr>
            <a:r>
              <a:rPr lang="el-GR" altLang="el-GR" sz="2000" dirty="0" smtClean="0">
                <a:solidFill>
                  <a:schemeClr val="tx1"/>
                </a:solidFill>
              </a:rPr>
              <a:t> Η σύγκρουση συμφερόντων έχει αντίκτυπο στην </a:t>
            </a:r>
            <a:r>
              <a:rPr lang="el-GR" altLang="el-GR" sz="2000" dirty="0" smtClean="0">
                <a:solidFill>
                  <a:srgbClr val="FF0000"/>
                </a:solidFill>
              </a:rPr>
              <a:t>κανονικότητα των διαδικασιών </a:t>
            </a:r>
            <a:r>
              <a:rPr lang="el-GR" altLang="el-GR" sz="2000" dirty="0" smtClean="0">
                <a:solidFill>
                  <a:schemeClr val="tx1"/>
                </a:solidFill>
              </a:rPr>
              <a:t>και οδηγεί σε </a:t>
            </a:r>
            <a:r>
              <a:rPr lang="el-GR" altLang="el-GR" sz="2000" dirty="0" smtClean="0">
                <a:solidFill>
                  <a:srgbClr val="FF0000"/>
                </a:solidFill>
              </a:rPr>
              <a:t>παραβίαση των αρχών της διαφάνειας</a:t>
            </a:r>
            <a:r>
              <a:rPr lang="el-GR" altLang="el-GR" sz="2000" dirty="0" smtClean="0">
                <a:solidFill>
                  <a:schemeClr val="tx1"/>
                </a:solidFill>
              </a:rPr>
              <a:t>, της </a:t>
            </a:r>
            <a:r>
              <a:rPr lang="el-GR" altLang="el-GR" sz="2000" dirty="0" smtClean="0">
                <a:solidFill>
                  <a:srgbClr val="FF0000"/>
                </a:solidFill>
              </a:rPr>
              <a:t>ίσης μεταχείρισης ή/και της μη διάκρισης </a:t>
            </a:r>
            <a:r>
              <a:rPr lang="el-GR" altLang="el-GR" sz="2000" dirty="0" smtClean="0">
                <a:solidFill>
                  <a:schemeClr val="tx1"/>
                </a:solidFill>
              </a:rPr>
              <a:t>οι οποίες πρέπει να τηρούνται στις δημόσιες συμβάσεις όπως προβλέπεται στο άρθρο 102 του Δημοσιονομικού κανονισμού που διέπει το γενικό προϋπολογισμό της Ε.Ε.  </a:t>
            </a:r>
          </a:p>
          <a:p>
            <a:pPr algn="just">
              <a:buFont typeface="Arial" pitchFamily="34" charset="0"/>
              <a:buChar char="•"/>
            </a:pPr>
            <a:r>
              <a:rPr lang="el-GR" altLang="el-GR" sz="2000" dirty="0" smtClean="0">
                <a:solidFill>
                  <a:schemeClr val="tx1"/>
                </a:solidFill>
              </a:rPr>
              <a:t> Η σύγκρουση συμφερόντων μπορεί να έχει ως αποτέλεσμα την </a:t>
            </a:r>
            <a:r>
              <a:rPr lang="el-GR" altLang="el-GR" sz="2000" dirty="0" smtClean="0">
                <a:solidFill>
                  <a:srgbClr val="FF0000"/>
                </a:solidFill>
              </a:rPr>
              <a:t>απώλεια της εμπιστοσύνης</a:t>
            </a:r>
            <a:r>
              <a:rPr lang="el-GR" altLang="el-GR" sz="2000" dirty="0" smtClean="0">
                <a:solidFill>
                  <a:schemeClr val="tx1"/>
                </a:solidFill>
              </a:rPr>
              <a:t> των οικονομικών φορέων στις δημόσιες συμβάσεις για τις διαρθρωτικές δράσεις και την </a:t>
            </a:r>
            <a:r>
              <a:rPr lang="el-GR" altLang="el-GR" sz="2000" dirty="0" smtClean="0">
                <a:solidFill>
                  <a:srgbClr val="FF0000"/>
                </a:solidFill>
              </a:rPr>
              <a:t>αποθάρρυνση έντιμων φορέων από την υποβολή προσφορών.</a:t>
            </a:r>
          </a:p>
          <a:p>
            <a:pPr algn="just">
              <a:buFontTx/>
              <a:buAutoNum type="arabicPeriod"/>
            </a:pPr>
            <a:endParaRPr lang="el-GR" altLang="el-GR" sz="1800" b="1" dirty="0" smtClean="0">
              <a:solidFill>
                <a:schemeClr val="tx1"/>
              </a:solidFill>
              <a:latin typeface="Times New Roman" pitchFamily="18" charset="0"/>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476673"/>
            <a:ext cx="7772400" cy="864096"/>
          </a:xfrm>
        </p:spPr>
        <p:txBody>
          <a:bodyPr>
            <a:normAutofit/>
          </a:bodyPr>
          <a:lstStyle/>
          <a:p>
            <a:r>
              <a:rPr lang="el-GR" sz="1000" dirty="0" smtClean="0"/>
              <a:t>ΔΙΑΧΕΙΡΙΣΗ ΣΥΓΚΡΟΥΣΗΣ ΣΥΜΦΕΡΟΝΤΩΝ ΣΕ ΔΗΜΟΣΙΕΣ ΣΥΜΒΑΣΕΙΣ ΣΤΟ ΠΛΑΙΣΙΟ ΤΩΝ ΔΙΑΡΘΡΩΤΙΚΩΝ ΤΑΜΕΙΩΝ – ΖΗΤΗΜΑΤΑ ΔΕΟΝΤΟΛΟΓΙΑΣ</a:t>
            </a:r>
            <a:endParaRPr lang="el-GR" sz="1000" dirty="0"/>
          </a:p>
        </p:txBody>
      </p:sp>
      <p:sp>
        <p:nvSpPr>
          <p:cNvPr id="3" name="Υπότιτλος 2"/>
          <p:cNvSpPr>
            <a:spLocks noGrp="1"/>
          </p:cNvSpPr>
          <p:nvPr>
            <p:ph type="subTitle" idx="1"/>
          </p:nvPr>
        </p:nvSpPr>
        <p:spPr>
          <a:xfrm>
            <a:off x="755576" y="1214422"/>
            <a:ext cx="7920880" cy="4302810"/>
          </a:xfrm>
        </p:spPr>
        <p:style>
          <a:lnRef idx="1">
            <a:schemeClr val="dk1"/>
          </a:lnRef>
          <a:fillRef idx="2">
            <a:schemeClr val="dk1"/>
          </a:fillRef>
          <a:effectRef idx="1">
            <a:schemeClr val="dk1"/>
          </a:effectRef>
          <a:fontRef idx="minor">
            <a:schemeClr val="dk1"/>
          </a:fontRef>
        </p:style>
        <p:txBody>
          <a:bodyPr>
            <a:normAutofit/>
          </a:bodyPr>
          <a:lstStyle/>
          <a:p>
            <a:pPr algn="l"/>
            <a:r>
              <a:rPr lang="el-GR" sz="2000" dirty="0" smtClean="0">
                <a:solidFill>
                  <a:srgbClr val="7030A0"/>
                </a:solidFill>
              </a:rPr>
              <a:t>Συμπέρασμα: </a:t>
            </a:r>
          </a:p>
          <a:p>
            <a:pPr algn="l"/>
            <a:endParaRPr lang="el-GR" sz="2000" dirty="0" smtClean="0"/>
          </a:p>
          <a:p>
            <a:pPr algn="just"/>
            <a:r>
              <a:rPr lang="el-GR" altLang="el-GR" sz="2000" dirty="0" smtClean="0">
                <a:solidFill>
                  <a:schemeClr val="tx1"/>
                </a:solidFill>
              </a:rPr>
              <a:t>Συνίσταται στις Διαχειριστικές Αρχές και γενικότερα στους φορείς που εμπλέκονται με δράσεις των διαρθρωτικών ταμείων, να θέσουν σε εφαρμογή μια </a:t>
            </a:r>
            <a:r>
              <a:rPr lang="el-GR" altLang="el-GR" sz="2000" dirty="0" smtClean="0">
                <a:solidFill>
                  <a:srgbClr val="FF0000"/>
                </a:solidFill>
              </a:rPr>
              <a:t>πολιτική</a:t>
            </a:r>
            <a:r>
              <a:rPr lang="el-GR" altLang="el-GR" sz="2000" dirty="0" smtClean="0">
                <a:solidFill>
                  <a:schemeClr val="tx1"/>
                </a:solidFill>
              </a:rPr>
              <a:t> για τη σύγκρουση συμφερόντων που να στοχεύει αφ’ ενός μεν στην </a:t>
            </a:r>
            <a:r>
              <a:rPr lang="el-GR" altLang="el-GR" sz="2000" dirty="0" smtClean="0">
                <a:solidFill>
                  <a:srgbClr val="FF0000"/>
                </a:solidFill>
              </a:rPr>
              <a:t>αντιμετώπιση πιθανών περιπτώσεων </a:t>
            </a:r>
            <a:r>
              <a:rPr lang="el-GR" altLang="el-GR" sz="2000" dirty="0" smtClean="0">
                <a:solidFill>
                  <a:schemeClr val="tx1"/>
                </a:solidFill>
              </a:rPr>
              <a:t>σύγκρουσης συμφερόντων αφ’ ετέρου δε </a:t>
            </a:r>
            <a:r>
              <a:rPr lang="el-GR" altLang="el-GR" sz="2000" dirty="0" smtClean="0">
                <a:solidFill>
                  <a:srgbClr val="FF0000"/>
                </a:solidFill>
              </a:rPr>
              <a:t>στο μετριασμό των κινδύνων </a:t>
            </a:r>
            <a:r>
              <a:rPr lang="el-GR" altLang="el-GR" sz="2000" dirty="0" smtClean="0">
                <a:solidFill>
                  <a:schemeClr val="tx1"/>
                </a:solidFill>
              </a:rPr>
              <a:t>που εγκυμονούν φαινόμενα σύγκρουσης συμφερόντων σε περίπτωση που υπάρξουν. </a:t>
            </a:r>
          </a:p>
          <a:p>
            <a:pPr algn="just"/>
            <a:endParaRPr lang="el-GR" altLang="el-GR" sz="1800" b="1" dirty="0" smtClean="0">
              <a:solidFill>
                <a:schemeClr val="tx1"/>
              </a:solidFill>
              <a:latin typeface="Times New Roman" pitchFamily="18" charset="0"/>
            </a:endParaRPr>
          </a:p>
          <a:p>
            <a:endParaRPr lang="el-GR" sz="1800" dirty="0">
              <a:solidFill>
                <a:schemeClr val="tx1"/>
              </a:solidFill>
            </a:endParaRPr>
          </a:p>
        </p:txBody>
      </p:sp>
      <p:grpSp>
        <p:nvGrpSpPr>
          <p:cNvPr id="5" name="Ομάδα 4"/>
          <p:cNvGrpSpPr/>
          <p:nvPr/>
        </p:nvGrpSpPr>
        <p:grpSpPr>
          <a:xfrm>
            <a:off x="179512" y="5855767"/>
            <a:ext cx="8830041" cy="934428"/>
            <a:chOff x="179512" y="5855767"/>
            <a:chExt cx="8830041" cy="934428"/>
          </a:xfrm>
        </p:grpSpPr>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96336" y="5908655"/>
              <a:ext cx="1413217" cy="847212"/>
            </a:xfrm>
            <a:prstGeom prst="rect">
              <a:avLst/>
            </a:prstGeom>
          </p:spPr>
        </p:pic>
        <p:pic>
          <p:nvPicPr>
            <p:cNvPr id="6" name="Εικόνα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79512" y="5917282"/>
              <a:ext cx="936104" cy="872913"/>
            </a:xfrm>
            <a:prstGeom prst="rect">
              <a:avLst/>
            </a:prstGeom>
          </p:spPr>
        </p:pic>
        <p:pic>
          <p:nvPicPr>
            <p:cNvPr id="7" name="Εικόνα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779912" y="5855767"/>
              <a:ext cx="1800200" cy="900100"/>
            </a:xfrm>
            <a:prstGeom prst="rect">
              <a:avLst/>
            </a:prstGeom>
          </p:spPr>
        </p:pic>
      </p:grpSp>
    </p:spTree>
    <p:extLst>
      <p:ext uri="{BB962C8B-B14F-4D97-AF65-F5344CB8AC3E}">
        <p14:creationId xmlns="" xmlns:p14="http://schemas.microsoft.com/office/powerpoint/2010/main" val="3774361689"/>
      </p:ext>
    </p:extLst>
  </p:cSld>
  <p:clrMapOvr>
    <a:masterClrMapping/>
  </p:clrMapOvr>
  <p:timing>
    <p:tnLst>
      <p:par>
        <p:cTn id="1" dur="indefinite" restart="never" nodeType="tmRoot"/>
      </p:par>
    </p:tnLst>
  </p:timing>
</p:sld>
</file>

<file path=ppt/theme/theme1.xml><?xml version="1.0" encoding="utf-8"?>
<a:theme xmlns:a="http://schemas.openxmlformats.org/drawingml/2006/main" name="Παρουσίαση 2014-202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Παρουσίαση 2014-2020</Template>
  <TotalTime>323</TotalTime>
  <Words>2241</Words>
  <Application>Microsoft Office PowerPoint</Application>
  <PresentationFormat>Προβολή στην οθόνη (4:3)</PresentationFormat>
  <Paragraphs>263</Paragraphs>
  <Slides>25</Slides>
  <Notes>19</Notes>
  <HiddenSlides>1</HiddenSlides>
  <MMClips>0</MMClips>
  <ScaleCrop>false</ScaleCrop>
  <HeadingPairs>
    <vt:vector size="4" baseType="variant">
      <vt:variant>
        <vt:lpstr>Θέμα</vt:lpstr>
      </vt:variant>
      <vt:variant>
        <vt:i4>1</vt:i4>
      </vt:variant>
      <vt:variant>
        <vt:lpstr>Τίτλοι διαφανειών</vt:lpstr>
      </vt:variant>
      <vt:variant>
        <vt:i4>25</vt:i4>
      </vt:variant>
    </vt:vector>
  </HeadingPairs>
  <TitlesOfParts>
    <vt:vector size="26" baseType="lpstr">
      <vt:lpstr>Παρουσίαση 2014-2020</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lpstr>ΔΙΑΧΕΙΡΙΣΗ ΣΥΓΚΡΟΥΣΗΣ ΣΥΜΦΕΡΟΝΤΩΝ ΣΕ ΔΗΜΟΣΙΕΣ ΣΥΜΒΑΣΕΙΣ ΣΤΟ ΠΛΑΙΣΙΟ ΤΩΝ ΔΙΑΡΘΡΩΤΙΚΩΝ ΤΑΜΕΙΩΝ – ΖΗΤΗΜΑΤΑ ΔΕΟΝΤΟΛΟΓΙΑΣ</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Η ΚΑΤΑΠΟΛΕΜΗΣΗ ΤΗΣ ΑΠΑΤΗΣ ΣΤΑ ΣΥΓΧΡΗΜΑΤΟΔΟΤΟΥΜΕΝΑ ΕΡΓΑ</dc:title>
  <dc:creator>ΚΟΚΟΣΙΟΥΛΗΣ ΧΑΡΑΛΑΜΠΟΣ</dc:creator>
  <cp:lastModifiedBy>xkokosioulis</cp:lastModifiedBy>
  <cp:revision>86</cp:revision>
  <dcterms:created xsi:type="dcterms:W3CDTF">2016-11-04T09:27:21Z</dcterms:created>
  <dcterms:modified xsi:type="dcterms:W3CDTF">2018-11-13T08:25:08Z</dcterms:modified>
</cp:coreProperties>
</file>